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9" r:id="rId4"/>
  </p:sldMasterIdLst>
  <p:notesMasterIdLst>
    <p:notesMasterId r:id="rId33"/>
  </p:notesMasterIdLst>
  <p:handoutMasterIdLst>
    <p:handoutMasterId r:id="rId34"/>
  </p:handoutMasterIdLst>
  <p:sldIdLst>
    <p:sldId id="270" r:id="rId5"/>
    <p:sldId id="494" r:id="rId6"/>
    <p:sldId id="510" r:id="rId7"/>
    <p:sldId id="511" r:id="rId8"/>
    <p:sldId id="504" r:id="rId9"/>
    <p:sldId id="505" r:id="rId10"/>
    <p:sldId id="506" r:id="rId11"/>
    <p:sldId id="507" r:id="rId12"/>
    <p:sldId id="512" r:id="rId13"/>
    <p:sldId id="513" r:id="rId14"/>
    <p:sldId id="514" r:id="rId15"/>
    <p:sldId id="523" r:id="rId16"/>
    <p:sldId id="524" r:id="rId17"/>
    <p:sldId id="525" r:id="rId18"/>
    <p:sldId id="520" r:id="rId19"/>
    <p:sldId id="515" r:id="rId20"/>
    <p:sldId id="526" r:id="rId21"/>
    <p:sldId id="527" r:id="rId22"/>
    <p:sldId id="521" r:id="rId23"/>
    <p:sldId id="528" r:id="rId24"/>
    <p:sldId id="529" r:id="rId25"/>
    <p:sldId id="530" r:id="rId26"/>
    <p:sldId id="522" r:id="rId27"/>
    <p:sldId id="516" r:id="rId28"/>
    <p:sldId id="517" r:id="rId29"/>
    <p:sldId id="518" r:id="rId30"/>
    <p:sldId id="519" r:id="rId31"/>
    <p:sldId id="503" r:id="rId32"/>
  </p:sldIdLst>
  <p:sldSz cx="9144000" cy="6858000" type="screen4x3"/>
  <p:notesSz cx="6997700" cy="9271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9" userDrawn="1">
          <p15:clr>
            <a:srgbClr val="A4A3A4"/>
          </p15:clr>
        </p15:guide>
        <p15:guide id="2" pos="22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0"/>
    <a:srgbClr val="064308"/>
    <a:srgbClr val="F0F0E5"/>
    <a:srgbClr val="E6E6DC"/>
    <a:srgbClr val="0F0C8F"/>
    <a:srgbClr val="D3D7DC"/>
    <a:srgbClr val="E0E3E6"/>
    <a:srgbClr val="D9DDE1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3097" autoAdjust="0"/>
  </p:normalViewPr>
  <p:slideViewPr>
    <p:cSldViewPr snapToObjects="1">
      <p:cViewPr>
        <p:scale>
          <a:sx n="75" d="100"/>
          <a:sy n="75" d="100"/>
        </p:scale>
        <p:origin x="10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21" d="100"/>
          <a:sy n="121" d="100"/>
        </p:scale>
        <p:origin x="3540" y="102"/>
      </p:cViewPr>
      <p:guideLst>
        <p:guide orient="horz" pos="2919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5710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3471"/>
          </a:xfrm>
          <a:prstGeom prst="rect">
            <a:avLst/>
          </a:prstGeom>
        </p:spPr>
        <p:txBody>
          <a:bodyPr vert="horz" wrap="square" lIns="92400" tIns="46200" rIns="92400" bIns="4620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49" charset="0"/>
                <a:ea typeface="ヒラギノ角ゴ Pro W3" pitchFamily="49" charset="-128"/>
                <a:cs typeface="ヒラギノ角ゴ Pro W3" pitchFamily="4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3471"/>
          </a:xfrm>
          <a:prstGeom prst="rect">
            <a:avLst/>
          </a:prstGeom>
        </p:spPr>
        <p:txBody>
          <a:bodyPr vert="horz" wrap="square" lIns="92400" tIns="46200" rIns="92400" bIns="4620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ea typeface="ヒラギノ角ゴ Pro W3" pitchFamily="-112" charset="-128"/>
                <a:cs typeface="+mn-cs"/>
              </a:defRPr>
            </a:lvl1pPr>
          </a:lstStyle>
          <a:p>
            <a:pPr>
              <a:defRPr/>
            </a:pPr>
            <a:fld id="{58165478-8271-4537-9DBA-6DB278E2C8C0}" type="datetime1">
              <a:rPr lang="en-US"/>
              <a:pPr>
                <a:defRPr/>
              </a:pPr>
              <a:t>12/20/2016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5325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2400" tIns="46200" rIns="92400" bIns="462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03765"/>
            <a:ext cx="5598160" cy="4171233"/>
          </a:xfrm>
          <a:prstGeom prst="rect">
            <a:avLst/>
          </a:prstGeom>
        </p:spPr>
        <p:txBody>
          <a:bodyPr vert="horz" wrap="square" lIns="92400" tIns="46200" rIns="92400" bIns="462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937"/>
            <a:ext cx="3032337" cy="463470"/>
          </a:xfrm>
          <a:prstGeom prst="rect">
            <a:avLst/>
          </a:prstGeom>
        </p:spPr>
        <p:txBody>
          <a:bodyPr vert="horz" wrap="square" lIns="92400" tIns="46200" rIns="92400" bIns="4620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49" charset="0"/>
                <a:ea typeface="ヒラギノ角ゴ Pro W3" pitchFamily="49" charset="-128"/>
                <a:cs typeface="ヒラギノ角ゴ Pro W3" pitchFamily="4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05937"/>
            <a:ext cx="3032337" cy="463470"/>
          </a:xfrm>
          <a:prstGeom prst="rect">
            <a:avLst/>
          </a:prstGeom>
        </p:spPr>
        <p:txBody>
          <a:bodyPr vert="horz" wrap="square" lIns="92400" tIns="46200" rIns="92400" bIns="4620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  <a:ea typeface="ヒラギノ角ゴ Pro W3" pitchFamily="-112" charset="-128"/>
                <a:cs typeface="+mn-cs"/>
              </a:defRPr>
            </a:lvl1pPr>
          </a:lstStyle>
          <a:p>
            <a:pPr>
              <a:defRPr/>
            </a:pPr>
            <a:fld id="{74EB2CD8-9047-43A5-BEAD-229CAC8CF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316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5" charset="-128"/>
        <a:cs typeface="ヒラギノ角ゴ Pro W3" pitchFamily="-65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5" charset="-128"/>
        <a:cs typeface="ヒラギノ角ゴ Pro W3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pitchFamily="-65" charset="-128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050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Rectangle 2051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6408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49975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may be Timbits.</a:t>
            </a:r>
          </a:p>
        </p:txBody>
      </p:sp>
    </p:spTree>
    <p:extLst>
      <p:ext uri="{BB962C8B-B14F-4D97-AF65-F5344CB8AC3E}">
        <p14:creationId xmlns:p14="http://schemas.microsoft.com/office/powerpoint/2010/main" val="42166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pt_bkg1.png"/>
          <p:cNvPicPr>
            <a:picLocks noChangeAspect="1"/>
          </p:cNvPicPr>
          <p:nvPr/>
        </p:nvPicPr>
        <p:blipFill>
          <a:blip r:embed="rId2" cstate="print"/>
          <a:srcRect t="2948"/>
          <a:stretch>
            <a:fillRect/>
          </a:stretch>
        </p:blipFill>
        <p:spPr bwMode="auto">
          <a:xfrm>
            <a:off x="71062" y="0"/>
            <a:ext cx="9001881" cy="665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38024" y="1238250"/>
            <a:ext cx="7489976" cy="4539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86447" tIns="43223" rIns="86447" bIns="43223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sz="2600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4071938"/>
            <a:ext cx="6096000" cy="1143000"/>
          </a:xfrm>
        </p:spPr>
        <p:txBody>
          <a:bodyPr/>
          <a:lstStyle>
            <a:lvl1pPr marL="0" indent="0" algn="ctr">
              <a:buNone/>
              <a:defRPr/>
            </a:lvl1pPr>
            <a:lvl2pPr marL="432235" indent="0" algn="ctr">
              <a:buNone/>
              <a:defRPr/>
            </a:lvl2pPr>
            <a:lvl3pPr marL="864469" indent="0" algn="ctr">
              <a:buNone/>
              <a:defRPr/>
            </a:lvl3pPr>
            <a:lvl4pPr marL="1296702" indent="0" algn="ctr">
              <a:buNone/>
              <a:defRPr/>
            </a:lvl4pPr>
            <a:lvl5pPr marL="1728938" indent="0" algn="ctr">
              <a:buNone/>
              <a:defRPr/>
            </a:lvl5pPr>
            <a:lvl6pPr marL="2161172" indent="0" algn="ctr">
              <a:buNone/>
              <a:defRPr/>
            </a:lvl6pPr>
            <a:lvl7pPr marL="2593406" indent="0" algn="ctr">
              <a:buNone/>
              <a:defRPr/>
            </a:lvl7pPr>
            <a:lvl8pPr marL="3025640" indent="0" algn="ctr">
              <a:buNone/>
              <a:defRPr/>
            </a:lvl8pPr>
            <a:lvl9pPr marL="345787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3143254"/>
            <a:ext cx="9001124" cy="4866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56061" tIns="22425" rIns="56061" bIns="22425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52400" y="6387148"/>
            <a:ext cx="9448800" cy="348941"/>
          </a:xfrm>
          <a:prstGeom prst="rect">
            <a:avLst/>
          </a:prstGeom>
          <a:noFill/>
        </p:spPr>
        <p:txBody>
          <a:bodyPr wrap="square" lIns="86486" tIns="43243" rIns="86486" bIns="43243" rtlCol="0">
            <a:spAutoFit/>
          </a:bodyPr>
          <a:lstStyle/>
          <a:p>
            <a:pPr algn="ctr"/>
            <a:r>
              <a:rPr lang="en-US" sz="850" kern="1200" dirty="0">
                <a:solidFill>
                  <a:schemeClr val="tx1"/>
                </a:solidFill>
                <a:latin typeface="+mn-lt"/>
                <a:ea typeface="ヒラギノ角ゴ Pro W3"/>
                <a:cs typeface="ヒラギノ角ゴ Pro W3"/>
              </a:rPr>
              <a:t>This material is based upon work supported by the U.S. Department of Energy Office of Science under Cooperative Agreement DE-SC0000661, the State of Michigan and</a:t>
            </a:r>
            <a:r>
              <a:rPr lang="en-US" sz="850" kern="1200" baseline="0" dirty="0">
                <a:solidFill>
                  <a:schemeClr val="tx1"/>
                </a:solidFill>
                <a:latin typeface="+mn-lt"/>
                <a:ea typeface="ヒラギノ角ゴ Pro W3"/>
                <a:cs typeface="ヒラギノ角ゴ Pro W3"/>
              </a:rPr>
              <a:t> Michigan </a:t>
            </a:r>
          </a:p>
          <a:p>
            <a:pPr algn="ctr"/>
            <a:r>
              <a:rPr lang="en-US" sz="850" kern="1200" baseline="0" dirty="0">
                <a:solidFill>
                  <a:schemeClr val="tx1"/>
                </a:solidFill>
                <a:latin typeface="+mn-lt"/>
                <a:ea typeface="ヒラギノ角ゴ Pro W3"/>
                <a:cs typeface="ヒラギノ角ゴ Pro W3"/>
              </a:rPr>
              <a:t>  State University. </a:t>
            </a:r>
            <a:r>
              <a:rPr lang="en-US" sz="850" kern="1200" dirty="0">
                <a:solidFill>
                  <a:schemeClr val="tx1"/>
                </a:solidFill>
                <a:latin typeface="+mn-lt"/>
                <a:ea typeface="ヒラギノ角ゴ Pro W3"/>
                <a:cs typeface="ヒラギノ角ゴ Pro W3"/>
              </a:rPr>
              <a:t>Michigan State University designs and establishes FRIB as a DOE Office of Science National User Facility in support of the mission of the Office of Nuclear Physics.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011412" y="415238"/>
            <a:ext cx="2743200" cy="2099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82" t="8897" r="10389" b="17117"/>
          <a:stretch/>
        </p:blipFill>
        <p:spPr>
          <a:xfrm>
            <a:off x="2997519" y="974969"/>
            <a:ext cx="1614093" cy="1815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37" y="974969"/>
            <a:ext cx="1193627" cy="15245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725"/>
            <a:ext cx="9144000" cy="731276"/>
          </a:xfrm>
          <a:prstGeom prst="rect">
            <a:avLst/>
          </a:prstGeom>
        </p:spPr>
      </p:pic>
      <p:pic>
        <p:nvPicPr>
          <p:cNvPr id="5" name="Picture 7" descr="FRIB_ppt_top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0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9777" y="1320108"/>
            <a:ext cx="7864929" cy="348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15405" y="3009305"/>
            <a:ext cx="9144000" cy="3692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>
              <a:defRPr/>
            </a:pPr>
            <a:endParaRPr lang="en-US" dirty="0">
              <a:latin typeface="Arial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6200" y="285755"/>
            <a:ext cx="8991600" cy="485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r" eaLnBrk="0" hangingPunct="0">
              <a:lnSpc>
                <a:spcPct val="90000"/>
              </a:lnSpc>
              <a:defRPr sz="10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200" y="1067100"/>
            <a:ext cx="8990922" cy="50274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32575"/>
            <a:ext cx="9143999" cy="725425"/>
          </a:xfrm>
          <a:prstGeom prst="rect">
            <a:avLst/>
          </a:prstGeom>
        </p:spPr>
      </p:pic>
      <p:pic>
        <p:nvPicPr>
          <p:cNvPr id="5" name="Picture 7" descr="FRIB_ppt_top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0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9777" y="1320108"/>
            <a:ext cx="7864929" cy="348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15405" y="3009305"/>
            <a:ext cx="9144000" cy="3692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>
              <a:defRPr/>
            </a:pPr>
            <a:endParaRPr lang="en-US" dirty="0">
              <a:latin typeface="Arial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7100"/>
            <a:ext cx="8990922" cy="4266900"/>
          </a:xfr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6200" y="285755"/>
            <a:ext cx="8991600" cy="485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r" eaLnBrk="0" hangingPunct="0">
              <a:lnSpc>
                <a:spcPct val="90000"/>
              </a:lnSpc>
              <a:defRPr sz="10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1" y="6371254"/>
            <a:ext cx="762000" cy="36462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0" y="5447409"/>
            <a:ext cx="91440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91399" tIns="45700" rIns="91399" bIns="45700" anchor="ctr"/>
          <a:lstStyle/>
          <a:p>
            <a:endParaRPr lang="en-US" dirty="0"/>
          </a:p>
        </p:txBody>
      </p:sp>
      <p:sp>
        <p:nvSpPr>
          <p:cNvPr id="12" name="Rectangle 9"/>
          <p:cNvSpPr>
            <a:spLocks noChangeArrowheads="1"/>
          </p:cNvSpPr>
          <p:nvPr userDrawn="1"/>
        </p:nvSpPr>
        <p:spPr bwMode="auto">
          <a:xfrm>
            <a:off x="0" y="6057009"/>
            <a:ext cx="9144000" cy="76200"/>
          </a:xfrm>
          <a:prstGeom prst="rect">
            <a:avLst/>
          </a:prstGeom>
          <a:solidFill>
            <a:srgbClr val="00663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399" tIns="45700" rIns="91399" bIns="45700" anchor="ctr"/>
          <a:lstStyle/>
          <a:p>
            <a:endParaRPr lang="en-US" dirty="0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460114"/>
            <a:ext cx="9067122" cy="584200"/>
          </a:xfrm>
        </p:spPr>
        <p:txBody>
          <a:bodyPr anchor="ctr"/>
          <a:lstStyle>
            <a:lvl1pPr marL="137099" indent="0">
              <a:spcBef>
                <a:spcPts val="0"/>
              </a:spcBef>
              <a:buNone/>
              <a:defRPr b="1" baseline="0"/>
            </a:lvl1pPr>
          </a:lstStyle>
          <a:p>
            <a:pPr lvl="0"/>
            <a:r>
              <a:rPr lang="en-US" dirty="0"/>
              <a:t>Add takeaway message</a:t>
            </a:r>
          </a:p>
        </p:txBody>
      </p:sp>
    </p:spTree>
    <p:extLst>
      <p:ext uri="{BB962C8B-B14F-4D97-AF65-F5344CB8AC3E}">
        <p14:creationId xmlns:p14="http://schemas.microsoft.com/office/powerpoint/2010/main" val="19100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2575"/>
            <a:ext cx="9144000" cy="725425"/>
          </a:xfrm>
          <a:prstGeom prst="rect">
            <a:avLst/>
          </a:prstGeom>
        </p:spPr>
      </p:pic>
      <p:pic>
        <p:nvPicPr>
          <p:cNvPr id="6" name="Picture 4" descr="FRIB_ppt_top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0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69777" y="1320108"/>
            <a:ext cx="7864929" cy="348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115405" y="3009305"/>
            <a:ext cx="9144000" cy="3692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>
              <a:defRPr/>
            </a:pPr>
            <a:endParaRPr lang="en-US" dirty="0">
              <a:latin typeface="Arial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281882"/>
            <a:ext cx="8991598" cy="4863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1" y="1067100"/>
            <a:ext cx="4423230" cy="5027414"/>
          </a:xfr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4644573" y="1071569"/>
            <a:ext cx="4423227" cy="5027414"/>
          </a:xfr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 eaLnBrk="0" hangingPunct="0">
              <a:lnSpc>
                <a:spcPct val="90000"/>
              </a:lnSpc>
              <a:defRPr sz="10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, Slide </a:t>
            </a:r>
            <a:fld id="{4F88C639-55E7-4D97-AC8D-4B42A67367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2575"/>
            <a:ext cx="9144000" cy="725425"/>
          </a:xfrm>
          <a:prstGeom prst="rect">
            <a:avLst/>
          </a:prstGeom>
        </p:spPr>
      </p:pic>
      <p:pic>
        <p:nvPicPr>
          <p:cNvPr id="6" name="Picture 4" descr="FRIB_ppt_top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0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69777" y="1320108"/>
            <a:ext cx="7864929" cy="348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115405" y="3009305"/>
            <a:ext cx="9144000" cy="3692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>
              <a:defRPr/>
            </a:pPr>
            <a:endParaRPr lang="en-US" dirty="0">
              <a:latin typeface="Arial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1882"/>
            <a:ext cx="8991600" cy="4863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7099"/>
            <a:ext cx="8991604" cy="2433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6200" y="3581400"/>
            <a:ext cx="8991604" cy="2433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 eaLnBrk="0" hangingPunct="0">
              <a:lnSpc>
                <a:spcPct val="90000"/>
              </a:lnSpc>
              <a:defRPr sz="10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, Slide </a:t>
            </a:r>
            <a:fld id="{BCDB990A-6268-4898-A641-7F04AAB15E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r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2575"/>
            <a:ext cx="9144000" cy="725425"/>
          </a:xfrm>
          <a:prstGeom prst="rect">
            <a:avLst/>
          </a:prstGeom>
        </p:spPr>
      </p:pic>
      <p:pic>
        <p:nvPicPr>
          <p:cNvPr id="8" name="Picture 4" descr="FRIB_ppt_top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0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69777" y="1320108"/>
            <a:ext cx="7864929" cy="348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115405" y="3009305"/>
            <a:ext cx="9144000" cy="3692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>
              <a:defRPr/>
            </a:pPr>
            <a:endParaRPr lang="en-US" dirty="0">
              <a:latin typeface="Arial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281882"/>
            <a:ext cx="8991598" cy="4863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1" y="1067099"/>
            <a:ext cx="4419600" cy="2433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4625530" y="1067099"/>
            <a:ext cx="4442275" cy="2433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76206" y="3581400"/>
            <a:ext cx="4419599" cy="2433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625530" y="3581400"/>
            <a:ext cx="4442275" cy="2433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r" eaLnBrk="0" hangingPunct="0">
              <a:lnSpc>
                <a:spcPct val="90000"/>
              </a:lnSpc>
              <a:defRPr sz="10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, Slide </a:t>
            </a:r>
            <a:fld id="{74887700-F8AD-4E75-9DA6-99EB4D2760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285"/>
            <a:ext cx="9144000" cy="731715"/>
          </a:xfrm>
          <a:prstGeom prst="rect">
            <a:avLst/>
          </a:prstGeom>
        </p:spPr>
      </p:pic>
      <p:pic>
        <p:nvPicPr>
          <p:cNvPr id="4" name="Picture 5" descr="FRIB_ppt_top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0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9777" y="1320108"/>
            <a:ext cx="7864929" cy="348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115405" y="3009305"/>
            <a:ext cx="9144000" cy="3692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>
              <a:defRPr/>
            </a:pPr>
            <a:endParaRPr lang="en-US" dirty="0">
              <a:latin typeface="Arial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1882"/>
            <a:ext cx="8991600" cy="4863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r" eaLnBrk="0" hangingPunct="0">
              <a:lnSpc>
                <a:spcPct val="90000"/>
              </a:lnSpc>
              <a:defRPr sz="10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, Slide </a:t>
            </a:r>
            <a:fld id="{CF988859-7953-4624-98C4-717249B46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clea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IB_ppt_top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00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9777" y="1320108"/>
            <a:ext cx="7864929" cy="348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115405" y="3009305"/>
            <a:ext cx="9144000" cy="3692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>
              <a:defRPr/>
            </a:pPr>
            <a:endParaRPr lang="en-US" dirty="0">
              <a:latin typeface="Arial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81882"/>
            <a:ext cx="8991600" cy="4863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r" eaLnBrk="0" hangingPunct="0">
              <a:lnSpc>
                <a:spcPct val="90000"/>
              </a:lnSpc>
              <a:defRPr sz="10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, Slide </a:t>
            </a:r>
            <a:fld id="{888FC917-2F4D-45AC-AA7A-EF80FFB23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96" y="75904"/>
            <a:ext cx="8992810" cy="4866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6076" tIns="22431" rIns="56076" bIns="22431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96" y="1067100"/>
            <a:ext cx="8992810" cy="502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140680" y="6356450"/>
            <a:ext cx="4241321" cy="364628"/>
          </a:xfrm>
          <a:prstGeom prst="rect">
            <a:avLst/>
          </a:prstGeom>
        </p:spPr>
        <p:txBody>
          <a:bodyPr lIns="0" tIns="45712" rIns="0" bIns="45712" anchor="b"/>
          <a:lstStyle>
            <a:lvl1pPr algn="r" eaLnBrk="0" hangingPunct="0">
              <a:lnSpc>
                <a:spcPct val="90000"/>
              </a:lnSpc>
              <a:defRPr sz="10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82000" y="6356450"/>
            <a:ext cx="762000" cy="364628"/>
          </a:xfrm>
          <a:prstGeom prst="rect">
            <a:avLst/>
          </a:prstGeom>
        </p:spPr>
        <p:txBody>
          <a:bodyPr vert="horz" wrap="square" lIns="0" tIns="45712" rIns="0" bIns="45712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000">
                <a:solidFill>
                  <a:srgbClr val="064308"/>
                </a:solidFill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, Slide </a:t>
            </a:r>
            <a:fld id="{D30A2C6D-39BC-4576-856C-8743CF76C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4007" r:id="rId3"/>
    <p:sldLayoutId id="2147483992" r:id="rId4"/>
    <p:sldLayoutId id="2147483993" r:id="rId5"/>
    <p:sldLayoutId id="2147483994" r:id="rId6"/>
    <p:sldLayoutId id="2147483995" r:id="rId7"/>
    <p:sldLayoutId id="2147483996" r:id="rId8"/>
  </p:sldLayoutIdLst>
  <p:hf hdr="0" dt="0"/>
  <p:txStyles>
    <p:titleStyle>
      <a:lvl1pPr algn="ctr" defTabSz="803293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200" b="1">
          <a:solidFill>
            <a:srgbClr val="064308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1pPr>
      <a:lvl2pPr algn="ctr" defTabSz="803293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200" b="1">
          <a:solidFill>
            <a:srgbClr val="064308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2pPr>
      <a:lvl3pPr algn="ctr" defTabSz="803293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200" b="1">
          <a:solidFill>
            <a:srgbClr val="064308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3pPr>
      <a:lvl4pPr algn="ctr" defTabSz="803293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200" b="1">
          <a:solidFill>
            <a:srgbClr val="064308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4pPr>
      <a:lvl5pPr algn="ctr" defTabSz="803293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200" b="1">
          <a:solidFill>
            <a:srgbClr val="064308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5pPr>
      <a:lvl6pPr marL="457036" algn="ctr" defTabSz="807750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200" b="1">
          <a:solidFill>
            <a:srgbClr val="064308"/>
          </a:solidFill>
          <a:latin typeface="Arial" charset="0"/>
          <a:ea typeface="Arial" charset="0"/>
          <a:cs typeface="Arial" charset="0"/>
        </a:defRPr>
      </a:lvl6pPr>
      <a:lvl7pPr marL="914074" algn="ctr" defTabSz="807750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200" b="1">
          <a:solidFill>
            <a:srgbClr val="064308"/>
          </a:solidFill>
          <a:latin typeface="Arial" charset="0"/>
          <a:ea typeface="Arial" charset="0"/>
          <a:cs typeface="Arial" charset="0"/>
        </a:defRPr>
      </a:lvl7pPr>
      <a:lvl8pPr marL="1371109" algn="ctr" defTabSz="807750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200" b="1">
          <a:solidFill>
            <a:srgbClr val="064308"/>
          </a:solidFill>
          <a:latin typeface="Arial" charset="0"/>
          <a:ea typeface="Arial" charset="0"/>
          <a:cs typeface="Arial" charset="0"/>
        </a:defRPr>
      </a:lvl8pPr>
      <a:lvl9pPr marL="1828148" algn="ctr" defTabSz="807750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200" b="1">
          <a:solidFill>
            <a:srgbClr val="064308"/>
          </a:solidFill>
          <a:latin typeface="Arial" charset="0"/>
          <a:ea typeface="Arial" charset="0"/>
          <a:cs typeface="Arial" charset="0"/>
        </a:defRPr>
      </a:lvl9pPr>
    </p:titleStyle>
    <p:bodyStyle>
      <a:lvl1pPr marL="180178" indent="-180178" algn="l" defTabSz="803293" rtl="0" eaLnBrk="1" fontAlgn="base" hangingPunct="1">
        <a:lnSpc>
          <a:spcPct val="100000"/>
        </a:lnSpc>
        <a:spcBef>
          <a:spcPts val="606"/>
        </a:spcBef>
        <a:spcAft>
          <a:spcPct val="0"/>
        </a:spcAft>
        <a:buSzPct val="100000"/>
        <a:buFont typeface="Wingdings" pitchFamily="2" charset="2"/>
        <a:buChar char="§"/>
        <a:defRPr sz="2400">
          <a:solidFill>
            <a:srgbClr val="064308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1pPr>
      <a:lvl2pPr marL="363359" indent="-151650" algn="l" defTabSz="803293" rtl="0" eaLnBrk="1" fontAlgn="base" hangingPunct="1">
        <a:lnSpc>
          <a:spcPct val="100000"/>
        </a:lnSpc>
        <a:spcBef>
          <a:spcPts val="201"/>
        </a:spcBef>
        <a:spcAft>
          <a:spcPct val="0"/>
        </a:spcAft>
        <a:buSzPct val="100000"/>
        <a:buFont typeface="Arial" pitchFamily="34" charset="0"/>
        <a:buChar char="•"/>
        <a:defRPr sz="20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2pPr>
      <a:lvl3pPr marL="591584" indent="-160658" algn="l" defTabSz="803293" rtl="0" eaLnBrk="1" fontAlgn="base" hangingPunct="1">
        <a:lnSpc>
          <a:spcPct val="100000"/>
        </a:lnSpc>
        <a:spcBef>
          <a:spcPts val="201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Arial" charset="0"/>
          <a:ea typeface="ヒラギノ角ゴ Pro W3" pitchFamily="-111" charset="-128"/>
          <a:cs typeface="ヒラギノ角ゴ Pro W3" pitchFamily="-111" charset="-128"/>
        </a:defRPr>
      </a:lvl3pPr>
      <a:lvl4pPr marL="728219" indent="-133632" algn="l" defTabSz="803293" rtl="0" eaLnBrk="1" fontAlgn="base" hangingPunct="1">
        <a:lnSpc>
          <a:spcPct val="90000"/>
        </a:lnSpc>
        <a:spcBef>
          <a:spcPts val="201"/>
        </a:spcBef>
        <a:spcAft>
          <a:spcPct val="0"/>
        </a:spcAft>
        <a:buClr>
          <a:srgbClr val="999999"/>
        </a:buClr>
        <a:buSzPct val="100000"/>
        <a:buFont typeface="Arial" pitchFamily="34" charset="0"/>
        <a:buChar char="•"/>
        <a:defRPr sz="1600">
          <a:solidFill>
            <a:schemeClr val="tx1"/>
          </a:solidFill>
          <a:latin typeface="+mn-lt"/>
          <a:ea typeface="ヒラギノ角ゴ Pro W3" pitchFamily="-111" charset="-128"/>
          <a:cs typeface="ヒラギノ角ゴ Pro W3"/>
        </a:defRPr>
      </a:lvl4pPr>
      <a:lvl5pPr marL="1002991" indent="-180178" algn="l" defTabSz="803293" rtl="0" eaLnBrk="1" fontAlgn="base" hangingPunct="1">
        <a:lnSpc>
          <a:spcPct val="90000"/>
        </a:lnSpc>
        <a:spcBef>
          <a:spcPts val="201"/>
        </a:spcBef>
        <a:spcAft>
          <a:spcPct val="0"/>
        </a:spcAft>
        <a:buClr>
          <a:srgbClr val="999999"/>
        </a:buClr>
        <a:buSzPct val="100000"/>
        <a:buFont typeface="Lucida Grande" charset="0"/>
        <a:buChar char="»"/>
        <a:defRPr sz="1400">
          <a:solidFill>
            <a:schemeClr val="tx1"/>
          </a:solidFill>
          <a:latin typeface="+mn-lt"/>
          <a:ea typeface="ヒラギノ角ゴ Pro W3" pitchFamily="-111" charset="-128"/>
          <a:cs typeface="ヒラギノ角ゴ Pro W3"/>
        </a:defRPr>
      </a:lvl5pPr>
      <a:lvl6pPr marL="2223294" indent="-150759" algn="l" defTabSz="807750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Helvetica" charset="0"/>
          <a:ea typeface="+mn-ea"/>
          <a:cs typeface="+mn-cs"/>
        </a:defRPr>
      </a:lvl6pPr>
      <a:lvl7pPr marL="2680333" indent="-150759" algn="l" defTabSz="807750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Helvetica" charset="0"/>
          <a:ea typeface="+mn-ea"/>
          <a:cs typeface="+mn-cs"/>
        </a:defRPr>
      </a:lvl7pPr>
      <a:lvl8pPr marL="3137372" indent="-150759" algn="l" defTabSz="807750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Helvetica" charset="0"/>
          <a:ea typeface="+mn-ea"/>
          <a:cs typeface="+mn-cs"/>
        </a:defRPr>
      </a:lvl8pPr>
      <a:lvl9pPr marL="3594407" indent="-150759" algn="l" defTabSz="807750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SzPct val="100000"/>
        <a:buChar char="–"/>
        <a:defRPr sz="1300">
          <a:solidFill>
            <a:schemeClr val="tx1"/>
          </a:solidFill>
          <a:latin typeface="Helvetica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0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6" algn="l" defTabSz="9140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4" algn="l" defTabSz="9140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09" algn="l" defTabSz="9140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48" algn="l" defTabSz="9140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86" algn="l" defTabSz="9140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4" algn="l" defTabSz="9140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60" algn="l" defTabSz="9140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96" algn="l" defTabSz="9140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ea typeface="ＭＳ Ｐゴシック"/>
                <a:cs typeface="ＭＳ Ｐゴシック"/>
              </a:rPr>
              <a:t>Tasha Summers</a:t>
            </a:r>
            <a:br>
              <a:rPr lang="en-US" dirty="0">
                <a:latin typeface="Arial" pitchFamily="34" charset="0"/>
                <a:ea typeface="ＭＳ Ｐゴシック"/>
                <a:cs typeface="ＭＳ Ｐゴシック"/>
              </a:rPr>
            </a:br>
            <a:r>
              <a:rPr lang="en-US" dirty="0">
                <a:latin typeface="Arial" pitchFamily="34" charset="0"/>
                <a:ea typeface="ＭＳ Ｐゴシック"/>
                <a:cs typeface="ＭＳ Ｐゴシック"/>
              </a:rPr>
              <a:t>Accelerator Controls Physicist III</a:t>
            </a:r>
          </a:p>
        </p:txBody>
      </p:sp>
      <p:sp>
        <p:nvSpPr>
          <p:cNvPr id="9219" name="Title 5"/>
          <p:cNvSpPr>
            <a:spLocks noGrp="1"/>
          </p:cNvSpPr>
          <p:nvPr>
            <p:ph type="title"/>
          </p:nvPr>
        </p:nvSpPr>
        <p:spPr>
          <a:xfrm>
            <a:off x="71438" y="2930621"/>
            <a:ext cx="9001124" cy="911935"/>
          </a:xfrm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/>
                <a:cs typeface="ＭＳ Ｐゴシック"/>
              </a:rPr>
              <a:t>Operator Training</a:t>
            </a:r>
            <a:br>
              <a:rPr lang="en-US" dirty="0">
                <a:latin typeface="Arial" pitchFamily="34" charset="0"/>
                <a:ea typeface="ＭＳ Ｐゴシック"/>
                <a:cs typeface="ＭＳ Ｐゴシック"/>
              </a:rPr>
            </a:br>
            <a:r>
              <a:rPr lang="en-US" dirty="0">
                <a:latin typeface="Arial" pitchFamily="34" charset="0"/>
                <a:ea typeface="ＭＳ Ｐゴシック"/>
                <a:cs typeface="ＭＳ Ｐゴシック"/>
              </a:rPr>
              <a:t>ReAccelerator Controls (Part 2 of 2)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Pages: Diagnostics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Available on Area Overview pages or Diagnostics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2212"/>
            <a:ext cx="4642981" cy="14496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78396" y="2341807"/>
            <a:ext cx="533400" cy="1524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49" y="3092396"/>
            <a:ext cx="3514089" cy="3388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089083"/>
            <a:ext cx="3324761" cy="33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Overview Pages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Status and common controls for a section of the accelerator</a:t>
            </a:r>
          </a:p>
          <a:p>
            <a:pPr lvl="1"/>
            <a:r>
              <a:rPr lang="en-US" dirty="0"/>
              <a:t>These are next on the list of pages to update so they may change significantly in the next few months.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2304123"/>
            <a:ext cx="4232604" cy="405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303731"/>
            <a:ext cx="3962400" cy="404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Change: at a glance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State</a:t>
            </a:r>
          </a:p>
          <a:p>
            <a:r>
              <a:rPr lang="en-US" dirty="0"/>
              <a:t>Scale L-Line</a:t>
            </a:r>
          </a:p>
          <a:p>
            <a:r>
              <a:rPr lang="en-US" dirty="0"/>
              <a:t>Change Energy &amp; Verify Matching</a:t>
            </a:r>
          </a:p>
          <a:p>
            <a:r>
              <a:rPr lang="en-US" dirty="0"/>
              <a:t>Re-establish State &amp; Record Process</a:t>
            </a:r>
          </a:p>
        </p:txBody>
      </p:sp>
    </p:spTree>
    <p:extLst>
      <p:ext uri="{BB962C8B-B14F-4D97-AF65-F5344CB8AC3E}">
        <p14:creationId xmlns:p14="http://schemas.microsoft.com/office/powerpoint/2010/main" val="78872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Change: Establish State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1067100"/>
            <a:ext cx="5007001" cy="5027414"/>
          </a:xfrm>
        </p:spPr>
        <p:txBody>
          <a:bodyPr/>
          <a:lstStyle/>
          <a:p>
            <a:r>
              <a:rPr lang="en-US" dirty="0"/>
              <a:t>Establish State</a:t>
            </a:r>
          </a:p>
          <a:p>
            <a:pPr lvl="1"/>
            <a:r>
              <a:rPr lang="en-US" dirty="0"/>
              <a:t>Check and clear alarms</a:t>
            </a:r>
          </a:p>
          <a:p>
            <a:pPr lvl="1"/>
            <a:r>
              <a:rPr lang="en-US" dirty="0"/>
              <a:t>Verify that beam scaling channels are where they should be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743200"/>
            <a:ext cx="5007001" cy="3351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90" y="1151203"/>
            <a:ext cx="4668410" cy="49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66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Change: Establish state cont.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T. Summers, ReA Operator Training, 21 Dec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, Slide </a:t>
            </a:r>
            <a:fld id="{35AD4620-7552-4207-8973-898801ED212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1067100"/>
            <a:ext cx="4299021" cy="50274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Checking notable information</a:t>
            </a:r>
          </a:p>
          <a:p>
            <a:pPr lvl="1"/>
            <a:r>
              <a:rPr lang="en-US" dirty="0"/>
              <a:t>Status Page</a:t>
            </a:r>
          </a:p>
          <a:p>
            <a:pPr lvl="1"/>
            <a:r>
              <a:rPr lang="en-US" dirty="0"/>
              <a:t>Beast</a:t>
            </a:r>
          </a:p>
          <a:p>
            <a:pPr lvl="1"/>
            <a:r>
              <a:rPr lang="en-US" dirty="0"/>
              <a:t>Operator Page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11709" lvl="1" indent="0">
              <a:buNone/>
            </a:pPr>
            <a:r>
              <a:rPr lang="en-US" dirty="0"/>
              <a:t>Experiment count rate..</a:t>
            </a:r>
          </a:p>
          <a:p>
            <a:pPr marL="211709" lvl="1" indent="0">
              <a:buNone/>
            </a:pPr>
            <a:r>
              <a:rPr lang="en-US" dirty="0"/>
              <a:t>Slit gaps, position..</a:t>
            </a:r>
          </a:p>
          <a:p>
            <a:pPr marL="211709" lvl="1" indent="0">
              <a:buNone/>
            </a:pPr>
            <a:r>
              <a:rPr lang="en-US" dirty="0"/>
              <a:t>RF stability…</a:t>
            </a:r>
          </a:p>
          <a:p>
            <a:pPr marL="211709" lvl="1" indent="0">
              <a:buNone/>
            </a:pPr>
            <a:r>
              <a:rPr lang="en-US" dirty="0"/>
              <a:t>Dipole Drift…</a:t>
            </a:r>
          </a:p>
          <a:p>
            <a:pPr marL="211709" lvl="1" indent="0">
              <a:buNone/>
            </a:pPr>
            <a:r>
              <a:rPr lang="en-US" dirty="0"/>
              <a:t>Non-tuning alarms…</a:t>
            </a:r>
          </a:p>
          <a:p>
            <a:pPr marL="211709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653624"/>
            <a:ext cx="2149674" cy="2440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66800"/>
            <a:ext cx="4572000" cy="2519704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53" y="3657598"/>
            <a:ext cx="2758608" cy="244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2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Change: Establish state cont.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1067100"/>
            <a:ext cx="4343400" cy="5027414"/>
          </a:xfrm>
        </p:spPr>
        <p:txBody>
          <a:bodyPr/>
          <a:lstStyle/>
          <a:p>
            <a:r>
              <a:rPr lang="en-US" dirty="0"/>
              <a:t>Establish State</a:t>
            </a:r>
          </a:p>
          <a:p>
            <a:pPr lvl="1"/>
            <a:r>
              <a:rPr lang="en-US" dirty="0"/>
              <a:t>Check and clear alarms</a:t>
            </a:r>
          </a:p>
          <a:p>
            <a:pPr lvl="1"/>
            <a:r>
              <a:rPr lang="en-US" dirty="0"/>
              <a:t>Verify that beam scaling channels are where they should be</a:t>
            </a:r>
          </a:p>
          <a:p>
            <a:pPr lvl="1"/>
            <a:r>
              <a:rPr lang="en-US" dirty="0"/>
              <a:t>Check notable information</a:t>
            </a:r>
          </a:p>
          <a:p>
            <a:pPr lvl="1"/>
            <a:r>
              <a:rPr lang="en-US" dirty="0"/>
              <a:t>Make a </a:t>
            </a:r>
            <a:r>
              <a:rPr lang="en-US" dirty="0" err="1"/>
              <a:t>Saveset</a:t>
            </a:r>
            <a:endParaRPr lang="en-US" dirty="0"/>
          </a:p>
          <a:p>
            <a:pPr lvl="2"/>
            <a:r>
              <a:rPr lang="en-US" dirty="0"/>
              <a:t>Make sure devices that are OFF have setting of zero</a:t>
            </a:r>
          </a:p>
          <a:p>
            <a:pPr lvl="2"/>
            <a:r>
              <a:rPr lang="en-US" dirty="0"/>
              <a:t>Scroll through the </a:t>
            </a:r>
            <a:r>
              <a:rPr lang="en-US" dirty="0" err="1"/>
              <a:t>saveset</a:t>
            </a:r>
            <a:r>
              <a:rPr lang="en-US" dirty="0"/>
              <a:t>, make sure no errors pop out at you</a:t>
            </a:r>
          </a:p>
          <a:p>
            <a:pPr lvl="2"/>
            <a:r>
              <a:rPr lang="en-US" dirty="0"/>
              <a:t>Make sure to refresh, and that you can find the save after having done so</a:t>
            </a:r>
          </a:p>
          <a:p>
            <a:pPr lvl="1"/>
            <a:r>
              <a:rPr lang="en-US" dirty="0"/>
              <a:t>Change </a:t>
            </a:r>
            <a:r>
              <a:rPr lang="en-US" dirty="0" err="1"/>
              <a:t>hourlog</a:t>
            </a:r>
            <a:r>
              <a:rPr lang="en-US" dirty="0"/>
              <a:t> state to PDT once you have the beam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1981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Saveset</a:t>
            </a:r>
            <a:r>
              <a:rPr lang="en-US" dirty="0">
                <a:solidFill>
                  <a:srgbClr val="FF0000"/>
                </a:solidFill>
              </a:rPr>
              <a:t> picture</a:t>
            </a:r>
          </a:p>
        </p:txBody>
      </p:sp>
    </p:spTree>
    <p:extLst>
      <p:ext uri="{BB962C8B-B14F-4D97-AF65-F5344CB8AC3E}">
        <p14:creationId xmlns:p14="http://schemas.microsoft.com/office/powerpoint/2010/main" val="4209905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Change: Scaling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1067100"/>
            <a:ext cx="8978900" cy="5027414"/>
          </a:xfrm>
        </p:spPr>
        <p:txBody>
          <a:bodyPr/>
          <a:lstStyle/>
          <a:p>
            <a:r>
              <a:rPr lang="en-US" dirty="0"/>
              <a:t>Scale L-Line</a:t>
            </a:r>
          </a:p>
          <a:p>
            <a:pPr lvl="1"/>
            <a:r>
              <a:rPr lang="en-US" dirty="0"/>
              <a:t>Reference provided charts</a:t>
            </a:r>
          </a:p>
          <a:p>
            <a:pPr lvl="2"/>
            <a:r>
              <a:rPr lang="en-US" dirty="0"/>
              <a:t>Verify target parameters are correct with experimenters, logbook, or special instructions</a:t>
            </a:r>
          </a:p>
          <a:p>
            <a:pPr lvl="2"/>
            <a:r>
              <a:rPr lang="en-US" dirty="0"/>
              <a:t>‘projects/rea3/rea3-experiments/&lt;</a:t>
            </a:r>
            <a:r>
              <a:rPr lang="en-US" dirty="0" err="1"/>
              <a:t>exp</a:t>
            </a:r>
            <a:r>
              <a:rPr lang="en-US" dirty="0"/>
              <a:t># PI&gt;’</a:t>
            </a:r>
          </a:p>
          <a:p>
            <a:pPr lvl="3"/>
            <a:r>
              <a:rPr lang="en-US" dirty="0"/>
              <a:t>Should have beam parameters, mass, charge, </a:t>
            </a:r>
            <a:r>
              <a:rPr lang="en-US" dirty="0" err="1"/>
              <a:t>brho</a:t>
            </a:r>
            <a:r>
              <a:rPr lang="en-US" dirty="0"/>
              <a:t>, energy steps, extra comments</a:t>
            </a:r>
          </a:p>
          <a:p>
            <a:pPr lvl="3"/>
            <a:r>
              <a:rPr lang="en-US" dirty="0"/>
              <a:t>Secondary sheets may have tabled, pre-calculated, dipole field values with reference to intended energy steps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62" y="3505200"/>
            <a:ext cx="6903338" cy="2589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" y="3505200"/>
            <a:ext cx="8305615" cy="2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Change: Scaling cont.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1067100"/>
            <a:ext cx="4876800" cy="5027414"/>
          </a:xfrm>
        </p:spPr>
        <p:txBody>
          <a:bodyPr/>
          <a:lstStyle/>
          <a:p>
            <a:r>
              <a:rPr lang="en-US" dirty="0"/>
              <a:t>Scale L-Line</a:t>
            </a:r>
          </a:p>
          <a:p>
            <a:pPr lvl="1"/>
            <a:r>
              <a:rPr lang="en-US" dirty="0"/>
              <a:t>Verify target parameters are correct with experimenters, logbook, or special instructions</a:t>
            </a:r>
          </a:p>
          <a:p>
            <a:pPr lvl="1"/>
            <a:r>
              <a:rPr lang="en-US" dirty="0"/>
              <a:t>Set target values</a:t>
            </a:r>
          </a:p>
          <a:p>
            <a:pPr lvl="2"/>
            <a:r>
              <a:rPr lang="en-US" dirty="0"/>
              <a:t>Set Scaling channel(s) (Beam Energy)</a:t>
            </a:r>
          </a:p>
          <a:p>
            <a:pPr lvl="3"/>
            <a:r>
              <a:rPr lang="en-US" dirty="0"/>
              <a:t>Tuning alarms should alarm, as are now off from intended values</a:t>
            </a:r>
            <a:endParaRPr lang="en-US" dirty="0"/>
          </a:p>
          <a:p>
            <a:pPr lvl="2"/>
            <a:r>
              <a:rPr lang="en-US" dirty="0"/>
              <a:t>Set the quads/</a:t>
            </a:r>
            <a:r>
              <a:rPr lang="en-US" dirty="0" err="1"/>
              <a:t>steerers</a:t>
            </a:r>
            <a:r>
              <a:rPr lang="en-US" dirty="0"/>
              <a:t> to their intended values (based on scaling channel values) by hitting ‘set’</a:t>
            </a:r>
          </a:p>
          <a:p>
            <a:pPr lvl="4"/>
            <a:r>
              <a:rPr lang="en-US" dirty="0"/>
              <a:t>tuning alarms should go away once they’ve reach their intended values</a:t>
            </a:r>
          </a:p>
          <a:p>
            <a:pPr lvl="2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90" y="1067100"/>
            <a:ext cx="4747836" cy="5027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13966"/>
            <a:ext cx="4114799" cy="240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6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Change: Scaling cont.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1067100"/>
            <a:ext cx="4876800" cy="5027414"/>
          </a:xfrm>
        </p:spPr>
        <p:txBody>
          <a:bodyPr/>
          <a:lstStyle/>
          <a:p>
            <a:r>
              <a:rPr lang="en-US" dirty="0"/>
              <a:t>Scale L-Line</a:t>
            </a:r>
          </a:p>
          <a:p>
            <a:pPr lvl="1"/>
            <a:r>
              <a:rPr lang="en-US" dirty="0"/>
              <a:t>Verify target parameters are correct with experimenters, logbook, or special instructions</a:t>
            </a:r>
          </a:p>
          <a:p>
            <a:pPr lvl="1"/>
            <a:r>
              <a:rPr lang="en-US" dirty="0"/>
              <a:t>Set target values</a:t>
            </a:r>
          </a:p>
          <a:p>
            <a:pPr lvl="2"/>
            <a:r>
              <a:rPr lang="en-US" dirty="0"/>
              <a:t>Set Scaling channel(s) (Beam Energy)</a:t>
            </a:r>
          </a:p>
          <a:p>
            <a:pPr lvl="3"/>
            <a:r>
              <a:rPr lang="en-US" dirty="0"/>
              <a:t>Tuning alarms should alarm, as are now off from intended values</a:t>
            </a:r>
          </a:p>
          <a:p>
            <a:pPr lvl="2"/>
            <a:r>
              <a:rPr lang="en-US" dirty="0"/>
              <a:t>Set the quads/</a:t>
            </a:r>
            <a:r>
              <a:rPr lang="en-US" dirty="0" err="1"/>
              <a:t>steerers</a:t>
            </a:r>
            <a:r>
              <a:rPr lang="en-US" dirty="0"/>
              <a:t> to their intended values (based on scaling channel values) by hitting ‘set’</a:t>
            </a:r>
          </a:p>
          <a:p>
            <a:pPr lvl="4"/>
            <a:r>
              <a:rPr lang="en-US" dirty="0"/>
              <a:t>tuning alarms should go away once they’ve reach their intended values</a:t>
            </a:r>
          </a:p>
          <a:p>
            <a:pPr lvl="2"/>
            <a:r>
              <a:rPr lang="en-US" dirty="0"/>
              <a:t>Dipole Matching</a:t>
            </a:r>
          </a:p>
          <a:p>
            <a:pPr lvl="3"/>
            <a:r>
              <a:rPr lang="en-US" dirty="0"/>
              <a:t>‘match’ dipoles, make sure that they’re reaching their pre-calculated values</a:t>
            </a:r>
          </a:p>
          <a:p>
            <a:pPr lvl="4"/>
            <a:r>
              <a:rPr lang="en-US" dirty="0"/>
              <a:t>if not, cycle as needed and walk them to correct value</a:t>
            </a:r>
          </a:p>
          <a:p>
            <a:pPr marL="211709" lvl="1" indent="0">
              <a:buNone/>
            </a:pPr>
            <a:endParaRPr lang="en-US" dirty="0"/>
          </a:p>
          <a:p>
            <a:pPr lvl="1"/>
            <a:r>
              <a:rPr lang="en-US" dirty="0"/>
              <a:t>Update </a:t>
            </a:r>
            <a:r>
              <a:rPr lang="en-US" dirty="0" err="1"/>
              <a:t>hourlog</a:t>
            </a:r>
            <a:r>
              <a:rPr lang="en-US" dirty="0"/>
              <a:t> with new beam energy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68" y="2133488"/>
            <a:ext cx="4157332" cy="3961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467" y="4290339"/>
            <a:ext cx="4155188" cy="24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Change: Cavity Amplitude &amp; Matching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Cavity Amplitude &amp; Matching</a:t>
            </a:r>
          </a:p>
          <a:p>
            <a:pPr lvl="1"/>
            <a:r>
              <a:rPr lang="en-US" dirty="0"/>
              <a:t>Decide on verification</a:t>
            </a:r>
          </a:p>
          <a:p>
            <a:pPr lvl="2"/>
            <a:r>
              <a:rPr lang="en-US" dirty="0"/>
              <a:t>S-Bend Slits (D1166), with intermediate quads turned off</a:t>
            </a:r>
          </a:p>
          <a:p>
            <a:pPr lvl="2"/>
            <a:r>
              <a:rPr lang="en-US" dirty="0"/>
              <a:t>D1316 slits, either on transmission or by image</a:t>
            </a:r>
          </a:p>
          <a:p>
            <a:pPr lvl="2"/>
            <a:r>
              <a:rPr lang="en-US" dirty="0"/>
              <a:t>Experimenter’s detector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728290"/>
            <a:ext cx="3961722" cy="4129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046" y="4343400"/>
            <a:ext cx="2339987" cy="25253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698478"/>
            <a:ext cx="5153192" cy="302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4" y="3716835"/>
            <a:ext cx="5153193" cy="3022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2" y="3873208"/>
            <a:ext cx="5132448" cy="28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7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ea typeface="ＭＳ Ｐゴシック"/>
                <a:cs typeface="ＭＳ Ｐゴシック"/>
              </a:rPr>
              <a:t>Outline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r>
              <a:rPr lang="en-US" dirty="0"/>
              <a:t>, Slide </a:t>
            </a:r>
            <a:fld id="{1D2CDB64-C772-4C10-8066-C769534B205C}" type="slidenum">
              <a:rPr lang="en-US" smtClean="0"/>
              <a:pPr algn="l"/>
              <a:t>2</a:t>
            </a:fld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4294967295"/>
          </p:nvPr>
        </p:nvSpPr>
        <p:spPr>
          <a:xfrm>
            <a:off x="305139" y="1143000"/>
            <a:ext cx="8533722" cy="19050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Arial" pitchFamily="34" charset="0"/>
                <a:ea typeface="ＭＳ Ｐゴシック"/>
              </a:rPr>
              <a:t>Topics for </a:t>
            </a:r>
            <a:r>
              <a:rPr lang="en-US" b="1" dirty="0">
                <a:latin typeface="Arial" pitchFamily="34" charset="0"/>
                <a:ea typeface="ＭＳ Ｐゴシック"/>
              </a:rPr>
              <a:t>Today</a:t>
            </a:r>
            <a:endParaRPr lang="en-US" sz="2400" b="1" dirty="0">
              <a:latin typeface="Arial" pitchFamily="34" charset="0"/>
              <a:ea typeface="ＭＳ Ｐゴシック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itchFamily="34" charset="0"/>
                <a:ea typeface="ＭＳ Ｐゴシック"/>
              </a:rPr>
              <a:t>ReAccelerator Launch and Status pages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itchFamily="34" charset="0"/>
                <a:ea typeface="ＭＳ Ｐゴシック"/>
              </a:rPr>
              <a:t>Device controls: Magnets, RF, diagnostics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Arial" pitchFamily="34" charset="0"/>
                <a:ea typeface="ＭＳ Ｐゴシック"/>
              </a:rPr>
              <a:t>Performing an energy change</a:t>
            </a:r>
          </a:p>
          <a:p>
            <a:pPr lvl="1"/>
            <a:r>
              <a:rPr lang="en-US" dirty="0">
                <a:latin typeface="Arial" pitchFamily="34" charset="0"/>
                <a:ea typeface="ＭＳ Ｐゴシック"/>
              </a:rPr>
              <a:t>Monitoring and troubleshooting during an experiment</a:t>
            </a:r>
          </a:p>
          <a:p>
            <a:pPr lvl="1">
              <a:lnSpc>
                <a:spcPct val="100000"/>
              </a:lnSpc>
            </a:pPr>
            <a:endParaRPr lang="en-US" dirty="0">
              <a:latin typeface="Arial" pitchFamily="34" charset="0"/>
              <a:ea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2669"/>
            <a:ext cx="8991600" cy="911948"/>
          </a:xfrm>
        </p:spPr>
        <p:txBody>
          <a:bodyPr/>
          <a:lstStyle/>
          <a:p>
            <a:r>
              <a:rPr lang="en-US" dirty="0"/>
              <a:t>Energy Change: Cavity Amplitude &amp; Matching cont.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Cavity Amplitude &amp; Matching</a:t>
            </a:r>
          </a:p>
          <a:p>
            <a:pPr lvl="1"/>
            <a:r>
              <a:rPr lang="en-US" dirty="0"/>
              <a:t>Decide on verification</a:t>
            </a:r>
          </a:p>
          <a:p>
            <a:pPr lvl="1"/>
            <a:r>
              <a:rPr lang="en-US" dirty="0"/>
              <a:t>Change amplitude of last cavity</a:t>
            </a:r>
          </a:p>
          <a:p>
            <a:pPr lvl="2"/>
            <a:r>
              <a:rPr lang="en-US" dirty="0"/>
              <a:t>optimize using given method of verification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2971800"/>
            <a:ext cx="5099062" cy="2990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962373"/>
            <a:ext cx="5567362" cy="375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8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2669"/>
            <a:ext cx="8991600" cy="911948"/>
          </a:xfrm>
        </p:spPr>
        <p:txBody>
          <a:bodyPr/>
          <a:lstStyle/>
          <a:p>
            <a:r>
              <a:rPr lang="en-US" dirty="0"/>
              <a:t>Energy Change: Cavity Amplitude &amp; Matching cont.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Cavity Amplitude &amp; Matching</a:t>
            </a:r>
          </a:p>
          <a:p>
            <a:pPr lvl="1"/>
            <a:r>
              <a:rPr lang="en-US" dirty="0"/>
              <a:t>Change amplitude of last cavity</a:t>
            </a:r>
          </a:p>
          <a:p>
            <a:pPr lvl="1"/>
            <a:r>
              <a:rPr lang="en-US" dirty="0"/>
              <a:t>Make sure your matched from LINAC exit into L-Line</a:t>
            </a:r>
          </a:p>
          <a:p>
            <a:pPr lvl="2"/>
            <a:r>
              <a:rPr lang="en-US" dirty="0"/>
              <a:t>Turn off D1155 dipole</a:t>
            </a:r>
          </a:p>
          <a:p>
            <a:pPr lvl="2"/>
            <a:r>
              <a:rPr lang="en-US" dirty="0"/>
              <a:t>Tune (LINAC solenoids and correctors) to get %50-%70 transmission through L110-R and </a:t>
            </a:r>
            <a:r>
              <a:rPr lang="en-US" dirty="0"/>
              <a:t>AP</a:t>
            </a:r>
            <a:r>
              <a:rPr lang="en-US" dirty="0"/>
              <a:t>_D1163 5mm apertures and onto FC_D1164 in ‘The Stub’</a:t>
            </a:r>
          </a:p>
          <a:p>
            <a:pPr lvl="2"/>
            <a:r>
              <a:rPr lang="en-US" dirty="0"/>
              <a:t>Turn back on the D1155 dipole, making sure it’s field value returns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03" y="3467824"/>
            <a:ext cx="3106723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5" y="3393073"/>
            <a:ext cx="5843588" cy="3427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07" y="3467824"/>
            <a:ext cx="5715000" cy="24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2669"/>
            <a:ext cx="8991600" cy="911948"/>
          </a:xfrm>
        </p:spPr>
        <p:txBody>
          <a:bodyPr/>
          <a:lstStyle/>
          <a:p>
            <a:r>
              <a:rPr lang="en-US" dirty="0"/>
              <a:t>Energy Change: Cavity Amplitude &amp; Matching cont.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Cavity Amplitude &amp; Matching</a:t>
            </a:r>
          </a:p>
          <a:p>
            <a:pPr lvl="1"/>
            <a:r>
              <a:rPr lang="en-US" dirty="0"/>
              <a:t>Decide on verification</a:t>
            </a:r>
          </a:p>
          <a:p>
            <a:pPr lvl="2"/>
            <a:r>
              <a:rPr lang="en-US" dirty="0"/>
              <a:t>S-Bend Slits, with intermediate quads turned off</a:t>
            </a:r>
          </a:p>
          <a:p>
            <a:pPr lvl="2"/>
            <a:r>
              <a:rPr lang="en-US" dirty="0"/>
              <a:t>D1316 slits, either on transmission or by image</a:t>
            </a:r>
          </a:p>
          <a:p>
            <a:pPr lvl="2"/>
            <a:r>
              <a:rPr lang="en-US" dirty="0"/>
              <a:t>Experimenter’s detector</a:t>
            </a:r>
            <a:endParaRPr lang="en-US" dirty="0"/>
          </a:p>
          <a:p>
            <a:pPr lvl="1"/>
            <a:r>
              <a:rPr lang="en-US" dirty="0"/>
              <a:t>Change amplitude of last cavity</a:t>
            </a:r>
          </a:p>
          <a:p>
            <a:pPr lvl="2"/>
            <a:r>
              <a:rPr lang="en-US" dirty="0"/>
              <a:t>optimize using given method of verification</a:t>
            </a:r>
          </a:p>
          <a:p>
            <a:pPr lvl="1"/>
            <a:r>
              <a:rPr lang="en-US" dirty="0"/>
              <a:t>Make sure your matched from LINAC exit into L-Line</a:t>
            </a:r>
          </a:p>
          <a:p>
            <a:pPr lvl="2"/>
            <a:r>
              <a:rPr lang="en-US" dirty="0"/>
              <a:t>Turn off D1155 dipole</a:t>
            </a:r>
          </a:p>
          <a:p>
            <a:pPr lvl="2"/>
            <a:r>
              <a:rPr lang="en-US" dirty="0"/>
              <a:t>Tune (LINAC solenoids and correctors) to get %50-%70 transmission through L110-R and AP_D1163 5mm apertures and onto FC_D1164 in ‘The Stub’</a:t>
            </a:r>
          </a:p>
          <a:p>
            <a:pPr lvl="2"/>
            <a:r>
              <a:rPr lang="en-US" dirty="0"/>
              <a:t>Turn back on the D1155 dipole, making sure it’s field value returns</a:t>
            </a:r>
          </a:p>
          <a:p>
            <a:pPr lvl="1"/>
            <a:r>
              <a:rPr lang="en-US" dirty="0"/>
              <a:t>Double Check the amplitude setting</a:t>
            </a:r>
          </a:p>
          <a:p>
            <a:pPr lvl="2"/>
            <a:r>
              <a:rPr lang="en-US" dirty="0"/>
              <a:t>To make sure it wasn’t the cavities effect on trajectory that is being optimized for transmission, may have to repeat last two steps a few times</a:t>
            </a:r>
          </a:p>
        </p:txBody>
      </p:sp>
    </p:spTree>
    <p:extLst>
      <p:ext uri="{BB962C8B-B14F-4D97-AF65-F5344CB8AC3E}">
        <p14:creationId xmlns:p14="http://schemas.microsoft.com/office/powerpoint/2010/main" val="1239413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2669"/>
            <a:ext cx="8991600" cy="911948"/>
          </a:xfrm>
        </p:spPr>
        <p:txBody>
          <a:bodyPr/>
          <a:lstStyle/>
          <a:p>
            <a:r>
              <a:rPr lang="en-US" dirty="0"/>
              <a:t>Energy Change: Re-establish, record, &amp; deliver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Re-establish State, Record &amp; Deliver</a:t>
            </a:r>
          </a:p>
          <a:p>
            <a:pPr lvl="1"/>
            <a:r>
              <a:rPr lang="en-US" dirty="0"/>
              <a:t>Does the beam make it through previously set slit positions/gaps</a:t>
            </a:r>
            <a:endParaRPr lang="en-US" dirty="0"/>
          </a:p>
          <a:p>
            <a:pPr lvl="1"/>
            <a:r>
              <a:rPr lang="en-US" dirty="0"/>
              <a:t>Does beam make it to the end?</a:t>
            </a:r>
          </a:p>
          <a:p>
            <a:pPr lvl="1"/>
            <a:r>
              <a:rPr lang="en-US" dirty="0"/>
              <a:t>What are the count rates of merit, have you restored these rates?</a:t>
            </a:r>
          </a:p>
          <a:p>
            <a:pPr lvl="1"/>
            <a:r>
              <a:rPr lang="en-US" dirty="0"/>
              <a:t>Do you still meet trajectory and position requirements for experiment?</a:t>
            </a:r>
          </a:p>
          <a:p>
            <a:pPr lvl="1"/>
            <a:r>
              <a:rPr lang="en-US" dirty="0"/>
              <a:t>IFF it’s good, make sure any tuning alarms made in this process are cleared (or accepted), that anything turned off is also set to zero, and that a </a:t>
            </a:r>
            <a:r>
              <a:rPr lang="en-US" dirty="0" err="1"/>
              <a:t>saveset</a:t>
            </a:r>
            <a:r>
              <a:rPr lang="en-US" dirty="0"/>
              <a:t> is made.</a:t>
            </a:r>
          </a:p>
          <a:p>
            <a:pPr lvl="1"/>
            <a:r>
              <a:rPr lang="en-US" dirty="0"/>
              <a:t>Speak with experimenters, are they happy with it?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Hourlog</a:t>
            </a:r>
            <a:r>
              <a:rPr lang="en-US" dirty="0"/>
              <a:t> to EXR when beam is returned to experiment.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347698"/>
            <a:ext cx="3652284" cy="2510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42" y="4345826"/>
            <a:ext cx="3638348" cy="25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34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 Operator Page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Updated for every experiment to provide the most used controls</a:t>
            </a:r>
          </a:p>
        </p:txBody>
      </p:sp>
    </p:spTree>
    <p:extLst>
      <p:ext uri="{BB962C8B-B14F-4D97-AF65-F5344CB8AC3E}">
        <p14:creationId xmlns:p14="http://schemas.microsoft.com/office/powerpoint/2010/main" val="366975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– EBIT and Q/A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Look at addition to the obvious:</a:t>
            </a:r>
          </a:p>
          <a:p>
            <a:pPr lvl="1"/>
            <a:r>
              <a:rPr lang="en-US" dirty="0"/>
              <a:t>Status page for obvious: equipment on? valves open? </a:t>
            </a:r>
          </a:p>
          <a:p>
            <a:pPr lvl="1"/>
            <a:r>
              <a:rPr lang="en-US" dirty="0"/>
              <a:t>Use save/restore program to see if something changed</a:t>
            </a:r>
          </a:p>
          <a:p>
            <a:pPr lvl="1"/>
            <a:r>
              <a:rPr lang="en-US" dirty="0"/>
              <a:t>Check Beast for alarms (see alarm guidance if available)</a:t>
            </a:r>
          </a:p>
          <a:p>
            <a:pPr marL="0" indent="0">
              <a:buNone/>
            </a:pPr>
            <a:r>
              <a:rPr lang="en-US" dirty="0"/>
              <a:t>EBIT-specific</a:t>
            </a:r>
          </a:p>
          <a:p>
            <a:pPr lvl="1"/>
            <a:r>
              <a:rPr lang="en-US" dirty="0"/>
              <a:t>Check if there is electron source current</a:t>
            </a:r>
          </a:p>
          <a:p>
            <a:pPr marL="0" indent="0">
              <a:buNone/>
            </a:pPr>
            <a:r>
              <a:rPr lang="en-US" dirty="0"/>
              <a:t>Transport lines</a:t>
            </a:r>
          </a:p>
          <a:p>
            <a:pPr lvl="1"/>
            <a:r>
              <a:rPr lang="en-US" dirty="0"/>
              <a:t>Check on FCs to see where beam is lost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			[Get info </a:t>
            </a:r>
            <a:r>
              <a:rPr lang="en-US"/>
              <a:t>Alain sent]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6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– RFQ/Linac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RFQ</a:t>
            </a:r>
          </a:p>
          <a:p>
            <a:pPr lvl="1"/>
            <a:r>
              <a:rPr lang="en-US" dirty="0"/>
              <a:t>Is it tripping? Amplitude will drop out and automatically reset</a:t>
            </a:r>
          </a:p>
          <a:p>
            <a:pPr lvl="1"/>
            <a:r>
              <a:rPr lang="en-US" dirty="0"/>
              <a:t>Look for pulsing on scope (Windows computer in corner)</a:t>
            </a:r>
            <a:br>
              <a:rPr lang="en-US" dirty="0"/>
            </a:br>
            <a:endParaRPr lang="en-US" dirty="0"/>
          </a:p>
          <a:p>
            <a:pPr marL="211709" lvl="1" indent="0">
              <a:buNone/>
            </a:pPr>
            <a:r>
              <a:rPr lang="en-US" dirty="0"/>
              <a:t>			[picture of scope trace?]</a:t>
            </a:r>
          </a:p>
          <a:p>
            <a:pPr marL="211709" lvl="1" indent="0">
              <a:buNone/>
            </a:pPr>
            <a:endParaRPr lang="en-US" dirty="0"/>
          </a:p>
          <a:p>
            <a:r>
              <a:rPr lang="en-US" dirty="0"/>
              <a:t>Linac</a:t>
            </a:r>
          </a:p>
          <a:p>
            <a:pPr lvl="1"/>
            <a:r>
              <a:rPr lang="en-US" dirty="0"/>
              <a:t>Did something trip? Maybe there’s a set/read error?</a:t>
            </a:r>
          </a:p>
          <a:p>
            <a:pPr lvl="1"/>
            <a:r>
              <a:rPr lang="en-US" dirty="0"/>
              <a:t>Look on FCs at start and end of linac for where beam is lost</a:t>
            </a:r>
          </a:p>
          <a:p>
            <a:pPr lvl="1"/>
            <a:r>
              <a:rPr lang="en-US" dirty="0"/>
              <a:t>Turn off the dipole at the end of the platform (D1155) and check for beam on FC_D1164</a:t>
            </a:r>
          </a:p>
        </p:txBody>
      </p:sp>
    </p:spTree>
    <p:extLst>
      <p:ext uri="{BB962C8B-B14F-4D97-AF65-F5344CB8AC3E}">
        <p14:creationId xmlns:p14="http://schemas.microsoft.com/office/powerpoint/2010/main" val="1638736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– HEBT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blocking beam</a:t>
            </a:r>
          </a:p>
          <a:p>
            <a:pPr lvl="1"/>
            <a:r>
              <a:rPr lang="en-US" dirty="0"/>
              <a:t>Aperture in or slits closed?</a:t>
            </a:r>
          </a:p>
          <a:p>
            <a:pPr lvl="1"/>
            <a:r>
              <a:rPr lang="en-US" dirty="0"/>
              <a:t>User beam stop closed?</a:t>
            </a:r>
          </a:p>
        </p:txBody>
      </p:sp>
    </p:spTree>
    <p:extLst>
      <p:ext uri="{BB962C8B-B14F-4D97-AF65-F5344CB8AC3E}">
        <p14:creationId xmlns:p14="http://schemas.microsoft.com/office/powerpoint/2010/main" val="266858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81000" y="1524000"/>
            <a:ext cx="8533722" cy="4419600"/>
          </a:xfrm>
        </p:spPr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en-US" sz="2200" dirty="0"/>
              <a:t>Special thanks to Dan Crisp and Mathias Steiner for working on the controls and to Sam Nash, Alain Lapierre and Antonio Villari for testing everything.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289331"/>
            <a:ext cx="8991600" cy="47862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0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 Interfaces: Launch Screen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T. Summers, ReA Operator Training, 21 Dec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1067100"/>
            <a:ext cx="8990922" cy="4746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Getting to the ReA Launch page: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1541754"/>
            <a:ext cx="2076926" cy="1728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460694"/>
            <a:ext cx="1556617" cy="18098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1594166"/>
            <a:ext cx="1905000" cy="1600225"/>
          </a:xfrm>
          <a:prstGeom prst="rect">
            <a:avLst/>
          </a:prstGeom>
          <a:gradFill>
            <a:gsLst>
              <a:gs pos="59000">
                <a:schemeClr val="accent3">
                  <a:tint val="100000"/>
                  <a:shade val="100000"/>
                  <a:satMod val="13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to work in </a:t>
            </a:r>
            <a:r>
              <a:rPr lang="en-US" b="1" dirty="0"/>
              <a:t>OPI Runtime</a:t>
            </a:r>
            <a:endParaRPr lang="en-US" dirty="0"/>
          </a:p>
          <a:p>
            <a:pPr algn="ctr"/>
            <a:r>
              <a:rPr lang="en-US" dirty="0"/>
              <a:t>Perspective</a:t>
            </a:r>
          </a:p>
        </p:txBody>
      </p:sp>
      <p:sp>
        <p:nvSpPr>
          <p:cNvPr id="9" name="Right Arrow 8"/>
          <p:cNvSpPr/>
          <p:nvPr/>
        </p:nvSpPr>
        <p:spPr>
          <a:xfrm rot="10800000">
            <a:off x="3047999" y="2431221"/>
            <a:ext cx="3048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3000" y="1587473"/>
            <a:ext cx="1905000" cy="1600225"/>
          </a:xfrm>
          <a:prstGeom prst="rect">
            <a:avLst/>
          </a:prstGeom>
          <a:gradFill>
            <a:gsLst>
              <a:gs pos="59000">
                <a:schemeClr val="accent3">
                  <a:tint val="100000"/>
                  <a:shade val="100000"/>
                  <a:satMod val="13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</a:t>
            </a:r>
            <a:r>
              <a:rPr lang="en-US" b="1" dirty="0"/>
              <a:t>REA</a:t>
            </a:r>
          </a:p>
          <a:p>
            <a:pPr algn="ctr"/>
            <a:r>
              <a:rPr lang="en-US" dirty="0"/>
              <a:t>from top-level</a:t>
            </a:r>
          </a:p>
          <a:p>
            <a:pPr algn="ctr"/>
            <a:r>
              <a:rPr lang="en-US" dirty="0"/>
              <a:t>menu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066722" y="3041991"/>
            <a:ext cx="3048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81000" y="3480735"/>
            <a:ext cx="8382000" cy="2590800"/>
            <a:chOff x="381000" y="3480735"/>
            <a:chExt cx="8382000" cy="2590800"/>
          </a:xfrm>
        </p:grpSpPr>
        <p:sp>
          <p:nvSpPr>
            <p:cNvPr id="15" name="Rectangle 14"/>
            <p:cNvSpPr/>
            <p:nvPr/>
          </p:nvSpPr>
          <p:spPr>
            <a:xfrm>
              <a:off x="381000" y="3480735"/>
              <a:ext cx="8382000" cy="2590800"/>
            </a:xfrm>
            <a:prstGeom prst="rect">
              <a:avLst/>
            </a:prstGeom>
            <a:solidFill>
              <a:srgbClr val="F4F4F0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indent="0">
                <a:buFont typeface="Wingdings" pitchFamily="2" charset="2"/>
                <a:buNone/>
              </a:pPr>
              <a:r>
                <a:rPr lang="en-US" sz="2000" kern="0" dirty="0">
                  <a:solidFill>
                    <a:srgbClr val="064308"/>
                  </a:solidFill>
                </a:rPr>
                <a:t>Organized by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kern="0" dirty="0">
                  <a:solidFill>
                    <a:srgbClr val="064308"/>
                  </a:solidFill>
                </a:rPr>
                <a:t>system</a:t>
              </a:r>
              <a:r>
                <a:rPr lang="en-US" sz="2000" kern="0" dirty="0">
                  <a:solidFill>
                    <a:srgbClr val="064308"/>
                  </a:solidFill>
                </a:rPr>
                <a:t> (top)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kern="0" dirty="0">
                  <a:solidFill>
                    <a:srgbClr val="064308"/>
                  </a:solidFill>
                </a:rPr>
                <a:t>area</a:t>
              </a:r>
              <a:r>
                <a:rPr lang="en-US" sz="2000" kern="0" dirty="0">
                  <a:solidFill>
                    <a:srgbClr val="064308"/>
                  </a:solidFill>
                </a:rPr>
                <a:t> (bottom)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b="1" kern="0" dirty="0">
                  <a:solidFill>
                    <a:srgbClr val="064308"/>
                  </a:solidFill>
                </a:rPr>
                <a:t>expert</a:t>
              </a:r>
              <a:r>
                <a:rPr lang="en-US" sz="2000" kern="0" dirty="0">
                  <a:solidFill>
                    <a:srgbClr val="064308"/>
                  </a:solidFill>
                </a:rPr>
                <a:t> (2</a:t>
              </a:r>
              <a:r>
                <a:rPr lang="en-US" sz="2000" kern="0" baseline="30000" dirty="0">
                  <a:solidFill>
                    <a:srgbClr val="064308"/>
                  </a:solidFill>
                </a:rPr>
                <a:t>nd</a:t>
              </a:r>
              <a:r>
                <a:rPr lang="en-US" sz="2000" kern="0" dirty="0">
                  <a:solidFill>
                    <a:srgbClr val="064308"/>
                  </a:solidFill>
                </a:rPr>
                <a:t> tab)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b="1" kern="0" dirty="0">
                <a:solidFill>
                  <a:srgbClr val="064308"/>
                </a:solidFill>
              </a:endParaRPr>
            </a:p>
            <a:p>
              <a:r>
                <a:rPr lang="en-US" sz="2000" kern="0" dirty="0">
                  <a:solidFill>
                    <a:srgbClr val="064308"/>
                  </a:solidFill>
                </a:rPr>
                <a:t>All buttons here open </a:t>
              </a:r>
            </a:p>
            <a:p>
              <a:r>
                <a:rPr lang="en-US" sz="2000" kern="0" dirty="0">
                  <a:solidFill>
                    <a:srgbClr val="064308"/>
                  </a:solidFill>
                </a:rPr>
                <a:t>other pages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5200" y="3581400"/>
              <a:ext cx="4410324" cy="239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94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 Interfaces: Expected Use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T. Summers, ReA Operator Training, 21 Dec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, Slide </a:t>
            </a:r>
            <a:fld id="{35AD4620-7552-4207-8973-898801ED212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monitoring </a:t>
            </a:r>
            <a:br>
              <a:rPr lang="en-US" dirty="0"/>
            </a:br>
            <a:r>
              <a:rPr lang="en-US" dirty="0"/>
              <a:t>always have open:</a:t>
            </a:r>
          </a:p>
          <a:p>
            <a:pPr lvl="1"/>
            <a:r>
              <a:rPr lang="en-US" dirty="0"/>
              <a:t>Status Page</a:t>
            </a:r>
          </a:p>
          <a:p>
            <a:pPr lvl="1"/>
            <a:r>
              <a:rPr lang="en-US" dirty="0"/>
              <a:t>Beast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For tuning</a:t>
            </a:r>
          </a:p>
          <a:p>
            <a:pPr lvl="1"/>
            <a:r>
              <a:rPr lang="en-US" dirty="0"/>
              <a:t>Operator page</a:t>
            </a:r>
            <a:br>
              <a:rPr lang="en-US" dirty="0"/>
            </a:br>
            <a:r>
              <a:rPr lang="en-US" i="1" dirty="0"/>
              <a:t>updated for </a:t>
            </a:r>
            <a:br>
              <a:rPr lang="en-US" i="1" dirty="0"/>
            </a:br>
            <a:r>
              <a:rPr lang="en-US" i="1" dirty="0"/>
              <a:t>specific experiment</a:t>
            </a:r>
            <a:endParaRPr lang="en-US" dirty="0"/>
          </a:p>
          <a:p>
            <a:pPr lvl="1"/>
            <a:r>
              <a:rPr lang="en-US" dirty="0"/>
              <a:t>Top-level area </a:t>
            </a:r>
            <a:br>
              <a:rPr lang="en-US" dirty="0"/>
            </a:br>
            <a:r>
              <a:rPr lang="en-US" dirty="0"/>
              <a:t>overviews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52" y="3657600"/>
            <a:ext cx="2149674" cy="2440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66800"/>
            <a:ext cx="4572000" cy="2519704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572" y="3657598"/>
            <a:ext cx="2758608" cy="244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39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ReAccelerator Status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" y="4114800"/>
            <a:ext cx="8990922" cy="1979714"/>
          </a:xfrm>
        </p:spPr>
        <p:txBody>
          <a:bodyPr/>
          <a:lstStyle/>
          <a:p>
            <a:pPr lvl="1"/>
            <a:r>
              <a:rPr lang="en-US" dirty="0"/>
              <a:t>Top section – beam and experiment information and history</a:t>
            </a:r>
          </a:p>
          <a:p>
            <a:pPr lvl="1"/>
            <a:r>
              <a:rPr lang="en-US" dirty="0"/>
              <a:t>Middle section – equipment status with focus on on/off, in/out</a:t>
            </a:r>
          </a:p>
          <a:p>
            <a:pPr lvl="2"/>
            <a:r>
              <a:rPr lang="en-US" dirty="0"/>
              <a:t>need to add D-Line</a:t>
            </a:r>
          </a:p>
          <a:p>
            <a:pPr lvl="2"/>
            <a:r>
              <a:rPr lang="en-US" dirty="0"/>
              <a:t>areas not in use changed to grey</a:t>
            </a:r>
          </a:p>
          <a:p>
            <a:pPr lvl="2"/>
            <a:r>
              <a:rPr lang="en-US" dirty="0"/>
              <a:t>switch to official device shapes </a:t>
            </a:r>
          </a:p>
          <a:p>
            <a:pPr lvl="1"/>
            <a:r>
              <a:rPr lang="en-US" dirty="0"/>
              <a:t>Middle section – equipment summaries, important values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149105"/>
            <a:ext cx="5104722" cy="28132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" y="1143000"/>
            <a:ext cx="3505200" cy="2819400"/>
          </a:xfrm>
          <a:prstGeom prst="rect">
            <a:avLst/>
          </a:prstGeom>
          <a:gradFill>
            <a:gsLst>
              <a:gs pos="59000">
                <a:schemeClr val="accent3">
                  <a:tint val="100000"/>
                  <a:shade val="100000"/>
                  <a:satMod val="13000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 Status page to be updated frequently for next couple months.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colors will be adjusted to make problems more obvious. 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sections at bottom will be expanded/rearranged.</a:t>
            </a:r>
          </a:p>
        </p:txBody>
      </p:sp>
    </p:spTree>
    <p:extLst>
      <p:ext uri="{BB962C8B-B14F-4D97-AF65-F5344CB8AC3E}">
        <p14:creationId xmlns:p14="http://schemas.microsoft.com/office/powerpoint/2010/main" val="186963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Controls: Magnets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3" name="Shape 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5000" y="2610678"/>
            <a:ext cx="5257800" cy="14808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685800" y="3332192"/>
            <a:ext cx="3607904" cy="3033109"/>
            <a:chOff x="262775" y="3401069"/>
            <a:chExt cx="3965050" cy="3133705"/>
          </a:xfrm>
        </p:grpSpPr>
        <p:pic>
          <p:nvPicPr>
            <p:cNvPr id="7" name="Shape 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775" y="4331775"/>
              <a:ext cx="3614350" cy="22029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hape 52"/>
            <p:cNvCxnSpPr/>
            <p:nvPr/>
          </p:nvCxnSpPr>
          <p:spPr>
            <a:xfrm flipH="1">
              <a:off x="3364127" y="3401069"/>
              <a:ext cx="863698" cy="93070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4394416" y="3428999"/>
            <a:ext cx="4364102" cy="2555301"/>
            <a:chOff x="4195350" y="3563336"/>
            <a:chExt cx="4651650" cy="2715429"/>
          </a:xfrm>
        </p:grpSpPr>
        <p:pic>
          <p:nvPicPr>
            <p:cNvPr id="10" name="Shape 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95350" y="4470875"/>
              <a:ext cx="4651650" cy="18078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hape 53"/>
            <p:cNvCxnSpPr/>
            <p:nvPr/>
          </p:nvCxnSpPr>
          <p:spPr>
            <a:xfrm>
              <a:off x="4628297" y="3563336"/>
              <a:ext cx="1054328" cy="91123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15" name="Content Placeholder 5"/>
          <p:cNvSpPr>
            <a:spLocks noGrp="1"/>
          </p:cNvSpPr>
          <p:nvPr>
            <p:ph idx="4294967295"/>
          </p:nvPr>
        </p:nvSpPr>
        <p:spPr>
          <a:xfrm>
            <a:off x="305139" y="1143000"/>
            <a:ext cx="8533722" cy="144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 main ways of accessing magnet/power supply controls</a:t>
            </a:r>
          </a:p>
          <a:p>
            <a:pPr lvl="1"/>
            <a:r>
              <a:rPr lang="en-US" dirty="0"/>
              <a:t>Overview/ and </a:t>
            </a:r>
            <a:r>
              <a:rPr lang="en-US" dirty="0" err="1"/>
              <a:t>OpsTuners</a:t>
            </a:r>
            <a:r>
              <a:rPr lang="en-US" dirty="0"/>
              <a:t> (High-level and power supply)</a:t>
            </a:r>
          </a:p>
          <a:p>
            <a:pPr lvl="1"/>
            <a:r>
              <a:rPr lang="en-US" dirty="0"/>
              <a:t>Use high-level pages – provide ‘tuning’ alarms and physics info</a:t>
            </a:r>
          </a:p>
          <a:p>
            <a:pPr lvl="2"/>
            <a:r>
              <a:rPr lang="en-US" dirty="0"/>
              <a:t>also combine multiple power supplies for electrostats</a:t>
            </a:r>
          </a:p>
        </p:txBody>
      </p:sp>
    </p:spTree>
    <p:extLst>
      <p:ext uri="{BB962C8B-B14F-4D97-AF65-F5344CB8AC3E}">
        <p14:creationId xmlns:p14="http://schemas.microsoft.com/office/powerpoint/2010/main" val="228161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Pages: Magnets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8" name="Shape 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850" y="1207025"/>
            <a:ext cx="4835225" cy="484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1183710" y="1200762"/>
            <a:ext cx="7790975" cy="663300"/>
            <a:chOff x="1183710" y="1200762"/>
            <a:chExt cx="7790975" cy="663300"/>
          </a:xfrm>
        </p:grpSpPr>
        <p:sp>
          <p:nvSpPr>
            <p:cNvPr id="21" name="Shape 70"/>
            <p:cNvSpPr txBox="1"/>
            <p:nvPr/>
          </p:nvSpPr>
          <p:spPr>
            <a:xfrm>
              <a:off x="5222585" y="1200762"/>
              <a:ext cx="3752100" cy="663300"/>
            </a:xfrm>
            <a:prstGeom prst="rect">
              <a:avLst/>
            </a:prstGeom>
            <a:solidFill>
              <a:srgbClr val="D3CBB6">
                <a:alpha val="14229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sz="1600" dirty="0"/>
                <a:t>Pop-out the section into another tab or window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 flipV="1">
              <a:off x="1183710" y="1352811"/>
              <a:ext cx="4038875" cy="179601"/>
            </a:xfrm>
            <a:prstGeom prst="straightConnector1">
              <a:avLst/>
            </a:prstGeom>
            <a:ln>
              <a:solidFill>
                <a:srgbClr val="0006F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004155" y="2334900"/>
            <a:ext cx="5001845" cy="1322700"/>
            <a:chOff x="4004155" y="2334900"/>
            <a:chExt cx="5001845" cy="1322700"/>
          </a:xfrm>
        </p:grpSpPr>
        <p:pic>
          <p:nvPicPr>
            <p:cNvPr id="24" name="Shape 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14775" y="2465323"/>
              <a:ext cx="1145624" cy="8996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Shape 72"/>
            <p:cNvSpPr txBox="1"/>
            <p:nvPr/>
          </p:nvSpPr>
          <p:spPr>
            <a:xfrm>
              <a:off x="6260400" y="2334900"/>
              <a:ext cx="2745600" cy="1322700"/>
            </a:xfrm>
            <a:prstGeom prst="rect">
              <a:avLst/>
            </a:prstGeom>
            <a:solidFill>
              <a:srgbClr val="D3CBB6">
                <a:alpha val="14229"/>
              </a:srgbClr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sz="1600" dirty="0"/>
                <a:t>‘More…’ button has links to Device (magnet/</a:t>
              </a:r>
              <a:r>
                <a:rPr lang="en-US" sz="1600" dirty="0" err="1"/>
                <a:t>electrostat</a:t>
              </a:r>
              <a:r>
                <a:rPr lang="en-US" sz="1600" dirty="0"/>
                <a:t>) details and to power supply details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 flipV="1">
              <a:off x="4004155" y="2494768"/>
              <a:ext cx="1175357" cy="54279"/>
            </a:xfrm>
            <a:prstGeom prst="straightConnector1">
              <a:avLst/>
            </a:prstGeom>
            <a:ln>
              <a:solidFill>
                <a:srgbClr val="0006F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611674" y="4179180"/>
            <a:ext cx="5369274" cy="773820"/>
            <a:chOff x="3611674" y="4179180"/>
            <a:chExt cx="5369274" cy="773820"/>
          </a:xfrm>
        </p:grpSpPr>
        <p:sp>
          <p:nvSpPr>
            <p:cNvPr id="28" name="Shape 74"/>
            <p:cNvSpPr txBox="1"/>
            <p:nvPr/>
          </p:nvSpPr>
          <p:spPr>
            <a:xfrm>
              <a:off x="5228848" y="4179180"/>
              <a:ext cx="3752100" cy="773820"/>
            </a:xfrm>
            <a:prstGeom prst="rect">
              <a:avLst/>
            </a:prstGeom>
            <a:solidFill>
              <a:srgbClr val="D3CBB6">
                <a:alpha val="14229"/>
              </a:srgbClr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sz="1600" dirty="0"/>
                <a:t>Readback column will have alarm-sensitive border for set/read mismatch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3611674" y="4244237"/>
              <a:ext cx="1624205" cy="89768"/>
            </a:xfrm>
            <a:prstGeom prst="straightConnector1">
              <a:avLst/>
            </a:prstGeom>
            <a:ln>
              <a:solidFill>
                <a:srgbClr val="0006F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93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Pages: Magnet Details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Shape 80"/>
          <p:cNvSpPr txBox="1"/>
          <p:nvPr/>
        </p:nvSpPr>
        <p:spPr>
          <a:xfrm>
            <a:off x="199363" y="4731831"/>
            <a:ext cx="2471700" cy="371100"/>
          </a:xfrm>
          <a:prstGeom prst="rect">
            <a:avLst/>
          </a:prstGeom>
          <a:solidFill>
            <a:srgbClr val="D3CBB6">
              <a:alpha val="1422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err="1"/>
              <a:t>Electrostat</a:t>
            </a:r>
            <a:r>
              <a:rPr lang="en-US" dirty="0"/>
              <a:t> details</a:t>
            </a:r>
          </a:p>
        </p:txBody>
      </p:sp>
      <p:pic>
        <p:nvPicPr>
          <p:cNvPr id="7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363" y="1221856"/>
            <a:ext cx="2471750" cy="342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6629400" y="1221856"/>
            <a:ext cx="2362200" cy="3881075"/>
            <a:chOff x="6623137" y="1447325"/>
            <a:chExt cx="2362200" cy="3881075"/>
          </a:xfrm>
        </p:grpSpPr>
        <p:pic>
          <p:nvPicPr>
            <p:cNvPr id="9" name="Shape 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84724" y="1447325"/>
              <a:ext cx="2181221" cy="34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hape 83"/>
            <p:cNvSpPr txBox="1"/>
            <p:nvPr/>
          </p:nvSpPr>
          <p:spPr>
            <a:xfrm>
              <a:off x="6623137" y="4957300"/>
              <a:ext cx="2362200" cy="371100"/>
            </a:xfrm>
            <a:prstGeom prst="rect">
              <a:avLst/>
            </a:prstGeom>
            <a:solidFill>
              <a:srgbClr val="D3CBB6">
                <a:alpha val="14229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dirty="0"/>
                <a:t>Power Supply details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47512" y="1221856"/>
            <a:ext cx="3467101" cy="3881075"/>
            <a:chOff x="2941249" y="1447325"/>
            <a:chExt cx="3467101" cy="3881075"/>
          </a:xfrm>
        </p:grpSpPr>
        <p:pic>
          <p:nvPicPr>
            <p:cNvPr id="12" name="Shape 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1249" y="1447325"/>
              <a:ext cx="3467083" cy="34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Shape 85"/>
            <p:cNvSpPr txBox="1"/>
            <p:nvPr/>
          </p:nvSpPr>
          <p:spPr>
            <a:xfrm>
              <a:off x="2941250" y="4957300"/>
              <a:ext cx="3467100" cy="371100"/>
            </a:xfrm>
            <a:prstGeom prst="rect">
              <a:avLst/>
            </a:prstGeom>
            <a:solidFill>
              <a:srgbClr val="D3CBB6">
                <a:alpha val="14229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/>
                <a:t>Magnet details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7400" y="2054268"/>
            <a:ext cx="4884363" cy="3995804"/>
            <a:chOff x="2057400" y="2292425"/>
            <a:chExt cx="4884363" cy="4424049"/>
          </a:xfrm>
        </p:grpSpPr>
        <p:pic>
          <p:nvPicPr>
            <p:cNvPr id="15" name="Shape 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3925" y="5865675"/>
              <a:ext cx="2827838" cy="850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87"/>
            <p:cNvSpPr txBox="1"/>
            <p:nvPr/>
          </p:nvSpPr>
          <p:spPr>
            <a:xfrm>
              <a:off x="2057400" y="5941875"/>
              <a:ext cx="1969125" cy="698400"/>
            </a:xfrm>
            <a:prstGeom prst="rect">
              <a:avLst/>
            </a:prstGeom>
            <a:solidFill>
              <a:srgbClr val="D3CBB6">
                <a:alpha val="14229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-US" dirty="0"/>
                <a:t>Access operator and alarm limits</a:t>
              </a:r>
            </a:p>
          </p:txBody>
        </p:sp>
        <p:cxnSp>
          <p:nvCxnSpPr>
            <p:cNvPr id="17" name="Shape 88"/>
            <p:cNvCxnSpPr/>
            <p:nvPr/>
          </p:nvCxnSpPr>
          <p:spPr>
            <a:xfrm rot="10800000" flipH="1">
              <a:off x="3922575" y="2292425"/>
              <a:ext cx="409200" cy="361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22309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Pages: RF and Details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T. Summers, ReA Operator Training, 21 Dec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/>
              <a:t>Currently 2 main ways of accessing RF status and controls</a:t>
            </a:r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Overview and </a:t>
            </a:r>
            <a:r>
              <a:rPr lang="en-US" dirty="0" err="1"/>
              <a:t>OpsTuners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40902"/>
            <a:ext cx="5176381" cy="161618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09600" y="2819400"/>
            <a:ext cx="4495800" cy="3122610"/>
            <a:chOff x="436970" y="3228585"/>
            <a:chExt cx="4495800" cy="3122610"/>
          </a:xfrm>
        </p:grpSpPr>
        <p:cxnSp>
          <p:nvCxnSpPr>
            <p:cNvPr id="11" name="Shape 52"/>
            <p:cNvCxnSpPr/>
            <p:nvPr/>
          </p:nvCxnSpPr>
          <p:spPr>
            <a:xfrm flipH="1">
              <a:off x="3706812" y="3228585"/>
              <a:ext cx="1225958" cy="103190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970" y="4219185"/>
              <a:ext cx="3921447" cy="213201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733800"/>
            <a:ext cx="3505200" cy="2707610"/>
          </a:xfrm>
          <a:prstGeom prst="rect">
            <a:avLst/>
          </a:prstGeom>
        </p:spPr>
      </p:pic>
      <p:cxnSp>
        <p:nvCxnSpPr>
          <p:cNvPr id="16" name="Shape 52"/>
          <p:cNvCxnSpPr/>
          <p:nvPr/>
        </p:nvCxnSpPr>
        <p:spPr>
          <a:xfrm>
            <a:off x="4140680" y="4572000"/>
            <a:ext cx="88852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194731660"/>
      </p:ext>
    </p:extLst>
  </p:cSld>
  <p:clrMapOvr>
    <a:masterClrMapping/>
  </p:clrMapOvr>
</p:sld>
</file>

<file path=ppt/theme/theme1.xml><?xml version="1.0" encoding="utf-8"?>
<a:theme xmlns:a="http://schemas.openxmlformats.org/drawingml/2006/main" name="FRIB3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10_CKG FRIB no-line h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KG FRIB no-line 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KG FRIB no-line h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KG FRIB no-line h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KG FRIB no-line h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KG FRIB no-line h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KG FRIB no-line h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KG FRIB no-line h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KG FRIB no-line h 8">
        <a:dk1>
          <a:srgbClr val="000000"/>
        </a:dk1>
        <a:lt1>
          <a:srgbClr val="FFFFFF"/>
        </a:lt1>
        <a:dk2>
          <a:srgbClr val="1F1DE8"/>
        </a:dk2>
        <a:lt2>
          <a:srgbClr val="007469"/>
        </a:lt2>
        <a:accent1>
          <a:srgbClr val="FC0128"/>
        </a:accent1>
        <a:accent2>
          <a:srgbClr val="CF16CE"/>
        </a:accent2>
        <a:accent3>
          <a:srgbClr val="FFFFFF"/>
        </a:accent3>
        <a:accent4>
          <a:srgbClr val="000000"/>
        </a:accent4>
        <a:accent5>
          <a:srgbClr val="FDAAAC"/>
        </a:accent5>
        <a:accent6>
          <a:srgbClr val="BB13BA"/>
        </a:accent6>
        <a:hlink>
          <a:srgbClr val="F39FD1"/>
        </a:hlink>
        <a:folHlink>
          <a:srgbClr val="7C0F5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5517064C-0430-47DD-8B23-EE6727B5E978}" vid="{507676DB-CB10-4B91-9F05-0217F5728A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chive_x0020_Date xmlns="31ac3772-10db-466f-87b2-5ca6a813de61" xsi:nil="true"/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64A49F64DF79428F509E137829B888" ma:contentTypeVersion="12" ma:contentTypeDescription="Create a new document." ma:contentTypeScope="" ma:versionID="f78492142974c4de333a7b90d3569bca">
  <xsd:schema xmlns:xsd="http://www.w3.org/2001/XMLSchema" xmlns:xs="http://www.w3.org/2001/XMLSchema" xmlns:p="http://schemas.microsoft.com/office/2006/metadata/properties" xmlns:ns1="http://schemas.microsoft.com/sharepoint/v3" xmlns:ns3="31ac3772-10db-466f-87b2-5ca6a813de61" xmlns:ns4="http://schemas.microsoft.com/sharepoint/v4" targetNamespace="http://schemas.microsoft.com/office/2006/metadata/properties" ma:root="true" ma:fieldsID="55db7e5ff2f0921c7a8e51d838ec3469" ns1:_="" ns3:_="" ns4:_="">
    <xsd:import namespace="http://schemas.microsoft.com/sharepoint/v3"/>
    <xsd:import namespace="31ac3772-10db-466f-87b2-5ca6a813de61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3:Archive_x0020_Date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4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12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13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4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5" nillable="true" ma:displayName="E-Mail From" ma:hidden="true" ma:internalName="EmailFrom">
      <xsd:simpleType>
        <xsd:restriction base="dms:Text"/>
      </xsd:simpleType>
    </xsd:element>
    <xsd:element name="EmailSubject" ma:index="16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ac3772-10db-466f-87b2-5ca6a813de61" elementFormDefault="qualified">
    <xsd:import namespace="http://schemas.microsoft.com/office/2006/documentManagement/types"/>
    <xsd:import namespace="http://schemas.microsoft.com/office/infopath/2007/PartnerControls"/>
    <xsd:element name="Archive_x0020_Date" ma:index="11" nillable="true" ma:displayName="Archive Date" ma:format="DateOnly" ma:internalName="Archive_x0020_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7" nillable="true" ma:displayName="E-Mail Headers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BA702D-F6E6-4314-8945-369A109C75F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31ac3772-10db-466f-87b2-5ca6a813de61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sharepoint/v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A093AC4-405F-4537-904C-3736BA7ED4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ac3772-10db-466f-87b2-5ca6a813de61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76CD61-6042-403B-B3F6-04E51A8FF7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4335</TotalTime>
  <Words>1668</Words>
  <Application>Microsoft Office PowerPoint</Application>
  <PresentationFormat>On-screen Show (4:3)</PresentationFormat>
  <Paragraphs>254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Calibri</vt:lpstr>
      <vt:lpstr>Helvetica</vt:lpstr>
      <vt:lpstr>Lucida Grande</vt:lpstr>
      <vt:lpstr>Wingdings</vt:lpstr>
      <vt:lpstr>ヒラギノ角ゴ Pro W3</vt:lpstr>
      <vt:lpstr>FRIB3</vt:lpstr>
      <vt:lpstr>Operator Training ReAccelerator Controls (Part 2 of 2) </vt:lpstr>
      <vt:lpstr>Outline</vt:lpstr>
      <vt:lpstr>ReA Interfaces: Launch Screen</vt:lpstr>
      <vt:lpstr>ReA Interfaces: Expected Use</vt:lpstr>
      <vt:lpstr>ReAccelerator Status</vt:lpstr>
      <vt:lpstr>Device Controls: Magnets</vt:lpstr>
      <vt:lpstr>Control Pages: Magnets</vt:lpstr>
      <vt:lpstr>Control Pages: Magnet Details</vt:lpstr>
      <vt:lpstr>Control Pages: RF and Details</vt:lpstr>
      <vt:lpstr>Control Pages: Diagnostics</vt:lpstr>
      <vt:lpstr>Operator Overview Pages</vt:lpstr>
      <vt:lpstr>Energy Change: at a glance</vt:lpstr>
      <vt:lpstr>Energy Change: Establish State</vt:lpstr>
      <vt:lpstr>Energy Change: Establish state cont.</vt:lpstr>
      <vt:lpstr>Energy Change: Establish state cont.</vt:lpstr>
      <vt:lpstr>Energy Change: Scaling</vt:lpstr>
      <vt:lpstr>Energy Change: Scaling cont.</vt:lpstr>
      <vt:lpstr>Energy Change: Scaling cont.</vt:lpstr>
      <vt:lpstr>Energy Change: Cavity Amplitude &amp; Matching</vt:lpstr>
      <vt:lpstr>Energy Change: Cavity Amplitude &amp; Matching cont.</vt:lpstr>
      <vt:lpstr>Energy Change: Cavity Amplitude &amp; Matching cont.</vt:lpstr>
      <vt:lpstr>Energy Change: Cavity Amplitude &amp; Matching cont.</vt:lpstr>
      <vt:lpstr>Energy Change: Re-establish, record, &amp; deliver</vt:lpstr>
      <vt:lpstr>ReA Operator Page</vt:lpstr>
      <vt:lpstr>Troubleshooting – EBIT and Q/A</vt:lpstr>
      <vt:lpstr>Troubleshooting – RFQ/Linac</vt:lpstr>
      <vt:lpstr>Troubleshooting – HEBT</vt:lpstr>
      <vt:lpstr>Thanks!</vt:lpstr>
    </vt:vector>
  </TitlesOfParts>
  <Company>NSCL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of Presentation]</dc:title>
  <dc:creator>Kankula, Angie</dc:creator>
  <cp:lastModifiedBy>Daniel Crisp</cp:lastModifiedBy>
  <cp:revision>159</cp:revision>
  <cp:lastPrinted>2013-06-17T20:20:32Z</cp:lastPrinted>
  <dcterms:created xsi:type="dcterms:W3CDTF">2015-04-05T15:12:25Z</dcterms:created>
  <dcterms:modified xsi:type="dcterms:W3CDTF">2016-12-21T05:51:14Z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0x010100F664A49F64DF79428F509E137829B888</vt:lpwstr>
  </property>
  <property fmtid="{D5CDD505-2E9C-101B-9397-08002B2CF9AE}" pid="3" name="TemplateUrl">
    <vt:lpwstr/>
  </property>
  <property fmtid="{D5CDD505-2E9C-101B-9397-08002B2CF9AE}" pid="4" name="xd_Signature">
    <vt:bool>false</vt:bool>
  </property>
  <property fmtid="{D5CDD505-2E9C-101B-9397-08002B2CF9AE}" pid="5" name="xd_ProgID">
    <vt:lpwstr/>
  </property>
</Properties>
</file>